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Montserrat" panose="00000500000000000000" pitchFamily="2" charset="0"/>
      <p:regular r:id="rId16"/>
      <p:bold r:id="rId17"/>
      <p:italic r:id="rId18"/>
      <p:boldItalic r:id="rId19"/>
    </p:embeddedFont>
    <p:embeddedFont>
      <p:font typeface="Open Sans" panose="020B0606030504020204" pitchFamily="34" charset="0"/>
      <p:regular r:id="rId20"/>
      <p:bold r:id="rId21"/>
      <p:italic r:id="rId22"/>
      <p:boldItalic r:id="rId23"/>
    </p:embeddedFont>
    <p:embeddedFont>
      <p:font typeface="Open Sans SemiBold" panose="020B0706030804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747775"/>
          </p15:clr>
        </p15:guide>
        <p15:guide id="2" pos="69">
          <p15:clr>
            <a:srgbClr val="747775"/>
          </p15:clr>
        </p15:guide>
        <p15:guide id="3" pos="5664">
          <p15:clr>
            <a:srgbClr val="747775"/>
          </p15:clr>
        </p15:guide>
        <p15:guide id="4" orient="horz" pos="3077">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520" y="56"/>
      </p:cViewPr>
      <p:guideLst>
        <p:guide orient="horz" pos="461"/>
        <p:guide pos="69"/>
        <p:guide pos="5664"/>
        <p:guide orient="horz" pos="307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eea3d6275e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9" name="Google Shape;139;g2eea3d6275e_0_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8" name="Google Shape;158;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ede3939138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0" name="Google Shape;60;g2ede3939138_0_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2ee768bfca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8" name="Google Shape;68;g2ee768bfca9_1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6" name="Google Shape;76;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6" name="Google Shape;9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ee768bfca9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 name="Google Shape;104;g2ee768bfca9_1_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2ee768bfca9_1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g2ee768bfca9_1_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 name="Google Shape;12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9" name="Google Shape;19;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9"/>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jpg"/><Relationship Id="rId5" Type="http://schemas.openxmlformats.org/officeDocument/2006/relationships/image" Target="../media/image5.png"/><Relationship Id="rId4" Type="http://schemas.openxmlformats.org/officeDocument/2006/relationships/hyperlink" Target="https://colab.research.google.com/drive/1Gmtm8yz8DrEeaq6ant-v-ykSDunoDZRO?usp=sharin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hyperlink" Target="https://www.pveducation.org/" TargetMode="External"/><Relationship Id="rId4" Type="http://schemas.openxmlformats.org/officeDocument/2006/relationships/hyperlink" Target="https://www.tandfonline.com/doi/full/10.1080/10106049.2020.177810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youtube.com/watch?v=FepRD-0GMGg"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https://www.youtube.com/watch?v=M9qOAxuIxNg" TargetMode="External"/><Relationship Id="rId5" Type="http://schemas.openxmlformats.org/officeDocument/2006/relationships/hyperlink" Target="https://youtu.be/zGCx48ZhqQg" TargetMode="External"/><Relationship Id="rId4" Type="http://schemas.openxmlformats.org/officeDocument/2006/relationships/hyperlink" Target="https://youtu.be/M9qOAxuIx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endParaRPr/>
          </a:p>
        </p:txBody>
      </p:sp>
      <p:sp>
        <p:nvSpPr>
          <p:cNvPr id="55" name="Google Shape;55;p13"/>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p>
            <a:pPr marL="0" lvl="0" indent="0" algn="ctr" rtl="0">
              <a:lnSpc>
                <a:spcPct val="100000"/>
              </a:lnSpc>
              <a:spcBef>
                <a:spcPts val="0"/>
              </a:spcBef>
              <a:spcAft>
                <a:spcPts val="0"/>
              </a:spcAft>
              <a:buSzPts val="2800"/>
              <a:buNone/>
            </a:pPr>
            <a:endParaRPr/>
          </a:p>
        </p:txBody>
      </p:sp>
      <p:pic>
        <p:nvPicPr>
          <p:cNvPr id="56" name="Google Shape;56;p13"/>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57" name="Google Shape;57;p13"/>
          <p:cNvSpPr txBox="1"/>
          <p:nvPr/>
        </p:nvSpPr>
        <p:spPr>
          <a:xfrm>
            <a:off x="109950" y="2942525"/>
            <a:ext cx="8759700" cy="1942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GB" sz="1300" i="0" u="none" strike="noStrike" cap="none">
                <a:solidFill>
                  <a:srgbClr val="0E0E0E"/>
                </a:solidFill>
                <a:latin typeface="Open Sans"/>
                <a:ea typeface="Open Sans"/>
                <a:cs typeface="Open Sans"/>
                <a:sym typeface="Open Sans"/>
              </a:rPr>
              <a:t>Team Name:</a:t>
            </a:r>
            <a:r>
              <a:rPr lang="en-GB" sz="1300">
                <a:solidFill>
                  <a:srgbClr val="0E0E0E"/>
                </a:solidFill>
                <a:latin typeface="Open Sans"/>
                <a:ea typeface="Open Sans"/>
                <a:cs typeface="Open Sans"/>
                <a:sym typeface="Open Sans"/>
              </a:rPr>
              <a:t> </a:t>
            </a:r>
            <a:r>
              <a:rPr lang="en-GB" sz="1300" b="1">
                <a:solidFill>
                  <a:srgbClr val="0E0E0E"/>
                </a:solidFill>
                <a:latin typeface="Open Sans"/>
                <a:ea typeface="Open Sans"/>
                <a:cs typeface="Open Sans"/>
                <a:sym typeface="Open Sans"/>
              </a:rPr>
              <a:t>Celestialsapiens</a:t>
            </a:r>
            <a:r>
              <a:rPr lang="en-GB" sz="1300">
                <a:solidFill>
                  <a:srgbClr val="0E0E0E"/>
                </a:solidFill>
                <a:latin typeface="Open Sans"/>
                <a:ea typeface="Open Sans"/>
                <a:cs typeface="Open Sans"/>
                <a:sym typeface="Open Sans"/>
              </a:rPr>
              <a:t> </a:t>
            </a:r>
            <a:endParaRPr sz="1300">
              <a:solidFill>
                <a:srgbClr val="0E0E0E"/>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500"/>
              <a:buFont typeface="Arial"/>
              <a:buNone/>
            </a:pPr>
            <a:r>
              <a:rPr lang="en-GB" sz="1300" i="0" u="none" strike="noStrike" cap="none">
                <a:solidFill>
                  <a:srgbClr val="0E0E0E"/>
                </a:solidFill>
                <a:latin typeface="Open Sans"/>
                <a:ea typeface="Open Sans"/>
                <a:cs typeface="Open Sans"/>
                <a:sym typeface="Open Sans"/>
              </a:rPr>
              <a:t>Name of College(s)/University(s): </a:t>
            </a:r>
            <a:r>
              <a:rPr lang="en-GB" sz="1300" b="1" i="0" u="none" strike="noStrike" cap="none">
                <a:solidFill>
                  <a:srgbClr val="0E0E0E"/>
                </a:solidFill>
                <a:latin typeface="Open Sans"/>
                <a:ea typeface="Open Sans"/>
                <a:cs typeface="Open Sans"/>
                <a:sym typeface="Open Sans"/>
              </a:rPr>
              <a:t>Rajiv </a:t>
            </a:r>
            <a:r>
              <a:rPr lang="en-GB" sz="1300" b="1">
                <a:solidFill>
                  <a:srgbClr val="0E0E0E"/>
                </a:solidFill>
                <a:latin typeface="Open Sans"/>
                <a:ea typeface="Open Sans"/>
                <a:cs typeface="Open Sans"/>
                <a:sym typeface="Open Sans"/>
              </a:rPr>
              <a:t>Gandhi Institute of Petroleum Technology, Jais</a:t>
            </a:r>
            <a:r>
              <a:rPr lang="en-GB" sz="1300" i="0" u="none" strike="noStrike" cap="none">
                <a:solidFill>
                  <a:srgbClr val="0E0E0E"/>
                </a:solidFill>
                <a:latin typeface="Open Sans"/>
                <a:ea typeface="Open Sans"/>
                <a:cs typeface="Open Sans"/>
                <a:sym typeface="Open Sans"/>
              </a:rPr>
              <a:t> </a:t>
            </a:r>
            <a:endParaRPr sz="1300" i="0" u="none" strike="noStrike" cap="none">
              <a:solidFill>
                <a:srgbClr val="0E0E0E"/>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500"/>
              <a:buFont typeface="Arial"/>
              <a:buNone/>
            </a:pPr>
            <a:endParaRPr sz="1300" i="0" u="none" strike="noStrike" cap="none">
              <a:solidFill>
                <a:srgbClr val="0E0E0E"/>
              </a:solidFill>
              <a:latin typeface="Open Sans"/>
              <a:ea typeface="Open Sans"/>
              <a:cs typeface="Open Sans"/>
              <a:sym typeface="Open Sans"/>
            </a:endParaRPr>
          </a:p>
          <a:p>
            <a:pPr marL="0" marR="0" lvl="0" indent="0" algn="l" rtl="0">
              <a:lnSpc>
                <a:spcPct val="100000"/>
              </a:lnSpc>
              <a:spcBef>
                <a:spcPts val="0"/>
              </a:spcBef>
              <a:spcAft>
                <a:spcPts val="0"/>
              </a:spcAft>
              <a:buClr>
                <a:srgbClr val="000000"/>
              </a:buClr>
              <a:buSzPts val="1500"/>
              <a:buFont typeface="Arial"/>
              <a:buNone/>
            </a:pPr>
            <a:r>
              <a:rPr lang="en-GB" sz="1300" i="0" u="none" strike="noStrike" cap="none">
                <a:solidFill>
                  <a:srgbClr val="0E0E0E"/>
                </a:solidFill>
                <a:latin typeface="Open Sans"/>
                <a:ea typeface="Open Sans"/>
                <a:cs typeface="Open Sans"/>
                <a:sym typeface="Open Sans"/>
              </a:rPr>
              <a:t>Team Members Details:</a:t>
            </a:r>
            <a:endParaRPr sz="1300" i="0" u="none" strike="noStrike" cap="none">
              <a:solidFill>
                <a:srgbClr val="0E0E0E"/>
              </a:solidFill>
              <a:latin typeface="Open Sans"/>
              <a:ea typeface="Open Sans"/>
              <a:cs typeface="Open Sans"/>
              <a:sym typeface="Open Sans"/>
            </a:endParaRPr>
          </a:p>
          <a:p>
            <a:pPr marL="457200" marR="0" lvl="0" indent="-311150" algn="l" rtl="0">
              <a:lnSpc>
                <a:spcPct val="100000"/>
              </a:lnSpc>
              <a:spcBef>
                <a:spcPts val="0"/>
              </a:spcBef>
              <a:spcAft>
                <a:spcPts val="0"/>
              </a:spcAft>
              <a:buClr>
                <a:srgbClr val="0E0E0E"/>
              </a:buClr>
              <a:buSzPts val="1300"/>
              <a:buFont typeface="Open Sans"/>
              <a:buAutoNum type="arabicPeriod"/>
            </a:pPr>
            <a:r>
              <a:rPr lang="en-GB" sz="1300" b="1">
                <a:solidFill>
                  <a:srgbClr val="0E0E0E"/>
                </a:solidFill>
                <a:latin typeface="Open Sans"/>
                <a:ea typeface="Open Sans"/>
                <a:cs typeface="Open Sans"/>
                <a:sym typeface="Open Sans"/>
              </a:rPr>
              <a:t>Nakshatra Joshi</a:t>
            </a:r>
            <a:endParaRPr sz="1300" b="1" i="0" u="none" strike="noStrike" cap="none">
              <a:solidFill>
                <a:srgbClr val="0E0E0E"/>
              </a:solidFill>
              <a:latin typeface="Open Sans"/>
              <a:ea typeface="Open Sans"/>
              <a:cs typeface="Open Sans"/>
              <a:sym typeface="Open Sans"/>
            </a:endParaRPr>
          </a:p>
          <a:p>
            <a:pPr marL="457200" marR="0" lvl="0" indent="-311150" algn="l" rtl="0">
              <a:lnSpc>
                <a:spcPct val="100000"/>
              </a:lnSpc>
              <a:spcBef>
                <a:spcPts val="0"/>
              </a:spcBef>
              <a:spcAft>
                <a:spcPts val="0"/>
              </a:spcAft>
              <a:buClr>
                <a:srgbClr val="0E0E0E"/>
              </a:buClr>
              <a:buSzPts val="1300"/>
              <a:buFont typeface="Open Sans"/>
              <a:buAutoNum type="arabicPeriod"/>
            </a:pPr>
            <a:r>
              <a:rPr lang="en-GB" sz="1300" b="1">
                <a:solidFill>
                  <a:srgbClr val="0E0E0E"/>
                </a:solidFill>
                <a:latin typeface="Open Sans"/>
                <a:ea typeface="Open Sans"/>
                <a:cs typeface="Open Sans"/>
                <a:sym typeface="Open Sans"/>
              </a:rPr>
              <a:t>Divyansh Parashar</a:t>
            </a:r>
            <a:endParaRPr sz="1300" b="1" i="0" u="none" strike="noStrike" cap="none">
              <a:solidFill>
                <a:srgbClr val="0E0E0E"/>
              </a:solidFill>
              <a:latin typeface="Open Sans"/>
              <a:ea typeface="Open Sans"/>
              <a:cs typeface="Open Sans"/>
              <a:sym typeface="Open Sans"/>
            </a:endParaRPr>
          </a:p>
          <a:p>
            <a:pPr marL="457200" marR="0" lvl="0" indent="-311150" algn="l" rtl="0">
              <a:lnSpc>
                <a:spcPct val="100000"/>
              </a:lnSpc>
              <a:spcBef>
                <a:spcPts val="0"/>
              </a:spcBef>
              <a:spcAft>
                <a:spcPts val="0"/>
              </a:spcAft>
              <a:buClr>
                <a:srgbClr val="0E0E0E"/>
              </a:buClr>
              <a:buSzPts val="1300"/>
              <a:buFont typeface="Open Sans"/>
              <a:buAutoNum type="arabicPeriod"/>
            </a:pPr>
            <a:r>
              <a:rPr lang="en-GB" sz="1300" b="1">
                <a:solidFill>
                  <a:srgbClr val="0E0E0E"/>
                </a:solidFill>
                <a:latin typeface="Open Sans"/>
                <a:ea typeface="Open Sans"/>
                <a:cs typeface="Open Sans"/>
                <a:sym typeface="Open Sans"/>
              </a:rPr>
              <a:t>Anshumaan Tanwar</a:t>
            </a:r>
            <a:endParaRPr sz="1300" b="1">
              <a:solidFill>
                <a:srgbClr val="0E0E0E"/>
              </a:solidFill>
              <a:latin typeface="Open Sans"/>
              <a:ea typeface="Open Sans"/>
              <a:cs typeface="Open Sans"/>
              <a:sym typeface="Open Sans"/>
            </a:endParaRPr>
          </a:p>
          <a:p>
            <a:pPr marL="457200" marR="0" lvl="0" indent="-311150" algn="l" rtl="0">
              <a:lnSpc>
                <a:spcPct val="100000"/>
              </a:lnSpc>
              <a:spcBef>
                <a:spcPts val="0"/>
              </a:spcBef>
              <a:spcAft>
                <a:spcPts val="0"/>
              </a:spcAft>
              <a:buClr>
                <a:srgbClr val="0E0E0E"/>
              </a:buClr>
              <a:buSzPts val="1300"/>
              <a:buFont typeface="Open Sans"/>
              <a:buAutoNum type="arabicPeriod"/>
            </a:pPr>
            <a:r>
              <a:rPr lang="en-GB" sz="1300" b="1">
                <a:solidFill>
                  <a:srgbClr val="0E0E0E"/>
                </a:solidFill>
                <a:latin typeface="Open Sans"/>
                <a:ea typeface="Open Sans"/>
                <a:cs typeface="Open Sans"/>
                <a:sym typeface="Open Sans"/>
              </a:rPr>
              <a:t>Kunal Kumar</a:t>
            </a:r>
            <a:endParaRPr sz="1300" b="1">
              <a:solidFill>
                <a:srgbClr val="0E0E0E"/>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pic>
        <p:nvPicPr>
          <p:cNvPr id="135" name="Google Shape;135;p22"/>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36" name="Google Shape;136;p22"/>
          <p:cNvSpPr txBox="1"/>
          <p:nvPr/>
        </p:nvSpPr>
        <p:spPr>
          <a:xfrm>
            <a:off x="109950" y="731375"/>
            <a:ext cx="8882400" cy="4153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GB" sz="1800" b="1" i="0" u="none" strike="noStrike" cap="none">
                <a:solidFill>
                  <a:srgbClr val="0E0E0E"/>
                </a:solidFill>
                <a:latin typeface="Montserrat"/>
                <a:ea typeface="Montserrat"/>
                <a:cs typeface="Montserrat"/>
                <a:sym typeface="Montserrat"/>
              </a:rPr>
              <a:t>List of features offered by the solution</a:t>
            </a:r>
            <a:r>
              <a:rPr lang="en-GB" sz="1050">
                <a:solidFill>
                  <a:srgbClr val="0E0E0E"/>
                </a:solidFill>
                <a:latin typeface="Open Sans"/>
                <a:ea typeface="Open Sans"/>
                <a:cs typeface="Open Sans"/>
                <a:sym typeface="Open Sans"/>
              </a:rPr>
              <a:t>	</a:t>
            </a:r>
            <a:endParaRPr sz="1050">
              <a:solidFill>
                <a:srgbClr val="0E0E0E"/>
              </a:solidFill>
              <a:latin typeface="Open Sans"/>
              <a:ea typeface="Open Sans"/>
              <a:cs typeface="Open Sans"/>
              <a:sym typeface="Open Sans"/>
            </a:endParaRPr>
          </a:p>
          <a:p>
            <a:pPr marL="0" lvl="0" indent="0" algn="l" rtl="0">
              <a:spcBef>
                <a:spcPts val="0"/>
              </a:spcBef>
              <a:spcAft>
                <a:spcPts val="0"/>
              </a:spcAft>
              <a:buNone/>
            </a:pPr>
            <a:endParaRPr sz="1050" b="1">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Cost-Benefit Analysis and Financial Insights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Savings and ROI</a:t>
            </a:r>
            <a:r>
              <a:rPr lang="en-GB" sz="1000">
                <a:solidFill>
                  <a:srgbClr val="0E0E0E"/>
                </a:solidFill>
                <a:latin typeface="Open Sans"/>
                <a:ea typeface="Open Sans"/>
                <a:cs typeface="Open Sans"/>
                <a:sym typeface="Open Sans"/>
              </a:rPr>
              <a:t>: Estimates cost savings and return on investment (ROI) for solar panel installations.</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Financial Tools</a:t>
            </a:r>
            <a:r>
              <a:rPr lang="en-GB" sz="1000">
                <a:solidFill>
                  <a:srgbClr val="0E0E0E"/>
                </a:solidFill>
                <a:latin typeface="Open Sans"/>
                <a:ea typeface="Open Sans"/>
                <a:cs typeface="Open Sans"/>
                <a:sym typeface="Open Sans"/>
              </a:rPr>
              <a:t>: Includes calculators for payback periods and long-term financial benefits.</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Personalized Recommendations and System Configurations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Grid-Type Advice</a:t>
            </a:r>
            <a:r>
              <a:rPr lang="en-GB" sz="1000">
                <a:solidFill>
                  <a:srgbClr val="0E0E0E"/>
                </a:solidFill>
                <a:latin typeface="Open Sans"/>
                <a:ea typeface="Open Sans"/>
                <a:cs typeface="Open Sans"/>
                <a:sym typeface="Open Sans"/>
              </a:rPr>
              <a:t>: Suggests off-grid or on-grid systems based on electricity consumption.</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Custom Configurations</a:t>
            </a:r>
            <a:r>
              <a:rPr lang="en-GB" sz="1000">
                <a:solidFill>
                  <a:srgbClr val="0E0E0E"/>
                </a:solidFill>
                <a:latin typeface="Open Sans"/>
                <a:ea typeface="Open Sans"/>
                <a:cs typeface="Open Sans"/>
                <a:sym typeface="Open Sans"/>
              </a:rPr>
              <a:t>: Allows users to select and adjust solar panel configurations, showing the impact on output and costs.</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Energy Storage and Battery Benefits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Storage Options</a:t>
            </a:r>
            <a:r>
              <a:rPr lang="en-GB" sz="1000">
                <a:solidFill>
                  <a:srgbClr val="0E0E0E"/>
                </a:solidFill>
                <a:latin typeface="Open Sans"/>
                <a:ea typeface="Open Sans"/>
                <a:cs typeface="Open Sans"/>
                <a:sym typeface="Open Sans"/>
              </a:rPr>
              <a:t>: Estimates the advantages of adding energy storage systems, like batteries.</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Reliability Enhancements</a:t>
            </a:r>
            <a:r>
              <a:rPr lang="en-GB" sz="1000">
                <a:solidFill>
                  <a:srgbClr val="0E0E0E"/>
                </a:solidFill>
                <a:latin typeface="Open Sans"/>
                <a:ea typeface="Open Sans"/>
                <a:cs typeface="Open Sans"/>
                <a:sym typeface="Open Sans"/>
              </a:rPr>
              <a:t>: Provides insights into improved energy reliability and potential savings with storage.</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Policy Information and Government Incentives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Local Subsidies</a:t>
            </a:r>
            <a:r>
              <a:rPr lang="en-GB" sz="1000">
                <a:solidFill>
                  <a:srgbClr val="0E0E0E"/>
                </a:solidFill>
                <a:latin typeface="Open Sans"/>
                <a:ea typeface="Open Sans"/>
                <a:cs typeface="Open Sans"/>
                <a:sym typeface="Open Sans"/>
              </a:rPr>
              <a:t>: Displays relevant local policies, subsidies, and incentives for solar energy adoption.</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Resource Links</a:t>
            </a:r>
            <a:r>
              <a:rPr lang="en-GB" sz="1000">
                <a:solidFill>
                  <a:srgbClr val="0E0E0E"/>
                </a:solidFill>
                <a:latin typeface="Open Sans"/>
                <a:ea typeface="Open Sans"/>
                <a:cs typeface="Open Sans"/>
                <a:sym typeface="Open Sans"/>
              </a:rPr>
              <a:t>: Provides access to government websites, such as the PM Surya Ghar initiative.</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Marketplace and Purchasing Assistance</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Price Comparisons</a:t>
            </a:r>
            <a:r>
              <a:rPr lang="en-GB" sz="1000">
                <a:solidFill>
                  <a:srgbClr val="0E0E0E"/>
                </a:solidFill>
                <a:latin typeface="Open Sans"/>
                <a:ea typeface="Open Sans"/>
                <a:cs typeface="Open Sans"/>
                <a:sym typeface="Open Sans"/>
              </a:rPr>
              <a:t>: Recommends and compares prices for solar panels to help users find the best deals.</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Marketplace Links</a:t>
            </a:r>
            <a:r>
              <a:rPr lang="en-GB" sz="1000">
                <a:solidFill>
                  <a:srgbClr val="0E0E0E"/>
                </a:solidFill>
                <a:latin typeface="Open Sans"/>
                <a:ea typeface="Open Sans"/>
                <a:cs typeface="Open Sans"/>
                <a:sym typeface="Open Sans"/>
              </a:rPr>
              <a:t>: Connects users to trusted vendors for purchasing solar equipment.</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Detailed Energy Production Visualizations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Dynamic Charts and Maps</a:t>
            </a:r>
            <a:r>
              <a:rPr lang="en-GB" sz="1000">
                <a:solidFill>
                  <a:srgbClr val="0E0E0E"/>
                </a:solidFill>
                <a:latin typeface="Open Sans"/>
                <a:ea typeface="Open Sans"/>
                <a:cs typeface="Open Sans"/>
                <a:sym typeface="Open Sans"/>
              </a:rPr>
              <a:t>: Displays energy production through interactive charts and maps.</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Custom Area Display</a:t>
            </a:r>
            <a:r>
              <a:rPr lang="en-GB" sz="1000">
                <a:solidFill>
                  <a:srgbClr val="0E0E0E"/>
                </a:solidFill>
                <a:latin typeface="Open Sans"/>
                <a:ea typeface="Open Sans"/>
                <a:cs typeface="Open Sans"/>
                <a:sym typeface="Open Sans"/>
              </a:rPr>
              <a:t>: Highlights the selected area of interest on a map, providing a clear visual representation.</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Accurate Rooftop Mapping with DGPS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Precision Mapping</a:t>
            </a:r>
            <a:r>
              <a:rPr lang="en-GB" sz="1000">
                <a:solidFill>
                  <a:srgbClr val="0E0E0E"/>
                </a:solidFill>
                <a:latin typeface="Open Sans"/>
                <a:ea typeface="Open Sans"/>
                <a:cs typeface="Open Sans"/>
                <a:sym typeface="Open Sans"/>
              </a:rPr>
              <a:t>: Utilizes Differential GPS (DGPS) technology for accurate rooftop area calculations, reducing confusion between adjacent houses</a:t>
            </a:r>
            <a:endParaRPr sz="1000" b="1">
              <a:solidFill>
                <a:srgbClr val="0E0E0E"/>
              </a:solidFill>
              <a:latin typeface="Open Sans"/>
              <a:ea typeface="Open Sans"/>
              <a:cs typeface="Open Sans"/>
              <a:sym typeface="Open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42" name="Google Shape;142;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43" name="Google Shape;143;p23"/>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44" name="Google Shape;144;p23"/>
          <p:cNvSpPr txBox="1"/>
          <p:nvPr/>
        </p:nvSpPr>
        <p:spPr>
          <a:xfrm>
            <a:off x="109950" y="731375"/>
            <a:ext cx="8845200" cy="4241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800"/>
              <a:buFont typeface="Arial"/>
              <a:buNone/>
            </a:pPr>
            <a:r>
              <a:rPr lang="en-GB" sz="1800" b="1">
                <a:latin typeface="Montserrat"/>
                <a:ea typeface="Montserrat"/>
                <a:cs typeface="Montserrat"/>
                <a:sym typeface="Montserrat"/>
              </a:rPr>
              <a:t>UNET-ASPP-Hybrid Deep Learning Model</a:t>
            </a:r>
            <a:endParaRPr sz="1000">
              <a:latin typeface="Open Sans"/>
              <a:ea typeface="Open Sans"/>
              <a:cs typeface="Open Sans"/>
              <a:sym typeface="Open Sans"/>
            </a:endParaRPr>
          </a:p>
          <a:p>
            <a:pPr marL="2743200" marR="0" lvl="0" indent="0" algn="l" rtl="0">
              <a:lnSpc>
                <a:spcPct val="115000"/>
              </a:lnSpc>
              <a:spcBef>
                <a:spcPts val="1200"/>
              </a:spcBef>
              <a:spcAft>
                <a:spcPts val="1200"/>
              </a:spcAft>
              <a:buClr>
                <a:srgbClr val="000000"/>
              </a:buClr>
              <a:buSzPts val="1800"/>
              <a:buFont typeface="Arial"/>
              <a:buNone/>
            </a:pPr>
            <a:r>
              <a:rPr lang="en-GB" sz="1000">
                <a:latin typeface="Open Sans"/>
                <a:ea typeface="Open Sans"/>
                <a:cs typeface="Open Sans"/>
                <a:sym typeface="Open Sans"/>
              </a:rPr>
              <a:t>  </a:t>
            </a:r>
            <a:r>
              <a:rPr lang="en-GB" sz="1300" u="sng">
                <a:solidFill>
                  <a:schemeClr val="hlink"/>
                </a:solidFill>
                <a:latin typeface="Open Sans"/>
                <a:ea typeface="Open Sans"/>
                <a:cs typeface="Open Sans"/>
                <a:sym typeface="Open Sans"/>
                <a:hlinkClick r:id="rId4"/>
              </a:rPr>
              <a:t>Model Google Colab Notebook Link</a:t>
            </a:r>
            <a:endParaRPr sz="1300">
              <a:latin typeface="Open Sans"/>
              <a:ea typeface="Open Sans"/>
              <a:cs typeface="Open Sans"/>
              <a:sym typeface="Open Sans"/>
            </a:endParaRPr>
          </a:p>
        </p:txBody>
      </p:sp>
      <p:pic>
        <p:nvPicPr>
          <p:cNvPr id="145" name="Google Shape;145;p23"/>
          <p:cNvPicPr preferRelativeResize="0"/>
          <p:nvPr/>
        </p:nvPicPr>
        <p:blipFill rotWithShape="1">
          <a:blip r:embed="rId5">
            <a:alphaModFix/>
          </a:blip>
          <a:srcRect l="1839" t="8214" r="2831" b="7532"/>
          <a:stretch/>
        </p:blipFill>
        <p:spPr>
          <a:xfrm>
            <a:off x="4573250" y="1925150"/>
            <a:ext cx="3998350" cy="2303200"/>
          </a:xfrm>
          <a:prstGeom prst="rect">
            <a:avLst/>
          </a:prstGeom>
          <a:noFill/>
          <a:ln w="9525" cap="flat" cmpd="sng">
            <a:solidFill>
              <a:srgbClr val="000000"/>
            </a:solidFill>
            <a:prstDash val="solid"/>
            <a:round/>
            <a:headEnd type="none" w="sm" len="sm"/>
            <a:tailEnd type="none" w="sm" len="sm"/>
          </a:ln>
        </p:spPr>
      </p:pic>
      <p:pic>
        <p:nvPicPr>
          <p:cNvPr id="146" name="Google Shape;146;p23"/>
          <p:cNvPicPr preferRelativeResize="0"/>
          <p:nvPr/>
        </p:nvPicPr>
        <p:blipFill rotWithShape="1">
          <a:blip r:embed="rId5">
            <a:alphaModFix/>
          </a:blip>
          <a:srcRect l="1085" t="8208" r="2815" b="6554"/>
          <a:stretch/>
        </p:blipFill>
        <p:spPr>
          <a:xfrm>
            <a:off x="155150" y="1925150"/>
            <a:ext cx="4030624" cy="2330125"/>
          </a:xfrm>
          <a:prstGeom prst="rect">
            <a:avLst/>
          </a:prstGeom>
          <a:noFill/>
          <a:ln w="9525" cap="flat" cmpd="sng">
            <a:solidFill>
              <a:srgbClr val="000000"/>
            </a:solidFill>
            <a:prstDash val="solid"/>
            <a:round/>
            <a:headEnd type="none" w="sm" len="sm"/>
            <a:tailEnd type="none" w="sm" len="sm"/>
          </a:ln>
        </p:spPr>
      </p:pic>
      <p:pic>
        <p:nvPicPr>
          <p:cNvPr id="147" name="Google Shape;147;p23"/>
          <p:cNvPicPr preferRelativeResize="0"/>
          <p:nvPr/>
        </p:nvPicPr>
        <p:blipFill>
          <a:blip r:embed="rId6">
            <a:alphaModFix/>
          </a:blip>
          <a:stretch>
            <a:fillRect/>
          </a:stretch>
        </p:blipFill>
        <p:spPr>
          <a:xfrm>
            <a:off x="548000" y="2007575"/>
            <a:ext cx="3594749" cy="2052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53" name="Google Shape;153;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54" name="Google Shape;154;p24"/>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55" name="Google Shape;155;p24"/>
          <p:cNvSpPr txBox="1"/>
          <p:nvPr/>
        </p:nvSpPr>
        <p:spPr>
          <a:xfrm>
            <a:off x="109950" y="731375"/>
            <a:ext cx="8882100" cy="41538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0"/>
              </a:spcAft>
              <a:buClr>
                <a:srgbClr val="000000"/>
              </a:buClr>
              <a:buSzPts val="1800"/>
              <a:buFont typeface="Arial"/>
              <a:buNone/>
            </a:pPr>
            <a:r>
              <a:rPr lang="en-GB" sz="1800" b="1" i="0" u="none" strike="noStrike" cap="none">
                <a:solidFill>
                  <a:srgbClr val="0E0E0E"/>
                </a:solidFill>
                <a:latin typeface="Montserrat"/>
                <a:ea typeface="Montserrat"/>
                <a:cs typeface="Montserrat"/>
                <a:sym typeface="Montserrat"/>
              </a:rPr>
              <a:t>Solution Brief (Overall)</a:t>
            </a:r>
            <a:endParaRPr sz="1800" b="1" i="0" u="none" strike="noStrike" cap="none">
              <a:solidFill>
                <a:srgbClr val="0E0E0E"/>
              </a:solidFill>
              <a:latin typeface="Montserrat"/>
              <a:ea typeface="Montserrat"/>
              <a:cs typeface="Montserrat"/>
              <a:sym typeface="Montserrat"/>
            </a:endParaRPr>
          </a:p>
          <a:p>
            <a:pPr marL="0" lvl="0" indent="0" algn="l" rtl="0">
              <a:lnSpc>
                <a:spcPct val="115000"/>
              </a:lnSpc>
              <a:spcBef>
                <a:spcPts val="500"/>
              </a:spcBef>
              <a:spcAft>
                <a:spcPts val="0"/>
              </a:spcAft>
              <a:buClr>
                <a:schemeClr val="dk1"/>
              </a:buClr>
              <a:buSzPts val="1100"/>
              <a:buFont typeface="Arial"/>
              <a:buNone/>
            </a:pPr>
            <a:endParaRPr sz="1050">
              <a:solidFill>
                <a:srgbClr val="0E0E0E"/>
              </a:solidFill>
            </a:endParaRPr>
          </a:p>
          <a:p>
            <a:pPr marL="0" lvl="0" indent="0" algn="l" rtl="0">
              <a:lnSpc>
                <a:spcPct val="135000"/>
              </a:lnSpc>
              <a:spcBef>
                <a:spcPts val="0"/>
              </a:spcBef>
              <a:spcAft>
                <a:spcPts val="0"/>
              </a:spcAft>
              <a:buClr>
                <a:schemeClr val="dk1"/>
              </a:buClr>
              <a:buSzPts val="1100"/>
              <a:buFont typeface="Arial"/>
              <a:buNone/>
            </a:pPr>
            <a:r>
              <a:rPr lang="en-GB" sz="1050">
                <a:solidFill>
                  <a:srgbClr val="0E0E0E"/>
                </a:solidFill>
              </a:rPr>
              <a:t>Our solution offers a cutting-edge geospatial web-based portal designed to estimate solar energy potential from rooftops using deep learning and satellite imagery. By allowing users to select specific areas, either on an interactive map, or by coordinates, the system extracts building footprints and calculates rooftop areas accurately. We utilize advanced deep learning models such as CNNs and U-Net, combined with high-resolution satellite images, to ensure precise extraction and measurement. The system integrates regional solar radiation data, enabling it to provide reliable estimates of daily and yearly solar energy production. This comprehensive approach ensures users receive accurate insights into the potential solar energy their rooftops can generate.</a:t>
            </a:r>
            <a:endParaRPr sz="1050">
              <a:solidFill>
                <a:srgbClr val="0E0E0E"/>
              </a:solidFill>
            </a:endParaRPr>
          </a:p>
          <a:p>
            <a:pPr marL="0" lvl="0" indent="0" algn="l" rtl="0">
              <a:lnSpc>
                <a:spcPct val="135000"/>
              </a:lnSpc>
              <a:spcBef>
                <a:spcPts val="0"/>
              </a:spcBef>
              <a:spcAft>
                <a:spcPts val="0"/>
              </a:spcAft>
              <a:buClr>
                <a:schemeClr val="dk1"/>
              </a:buClr>
              <a:buSzPts val="1100"/>
              <a:buFont typeface="Arial"/>
              <a:buNone/>
            </a:pPr>
            <a:r>
              <a:rPr lang="en-GB" sz="1050">
                <a:solidFill>
                  <a:srgbClr val="0E0E0E"/>
                </a:solidFill>
              </a:rPr>
              <a:t>The user-friendly interface of our portal simplifies the process for non-technical users, offering detailed reports, interactive visualizations, and personalized recommendations for solar panel installation. Dynamic charts and maps display energy production estimates, facilitating easy interpretation and planning. Additionally, the platform provides tailored advice based on individual energy consumption patterns, suggesting optimal grid types and potential savings. By promoting sustainable energy adoption and supporting informed decision-making, our solution empowers users to contribute to a greener future while maximizing the benefits of solar energy. This innovative approach not only aids in reducing carbon footprints but also enhances energy efficiency and cost savings for households and businesses alike.</a:t>
            </a:r>
            <a:endParaRPr sz="1050">
              <a:solidFill>
                <a:srgbClr val="0E0E0E"/>
              </a:solidFill>
            </a:endParaRPr>
          </a:p>
          <a:p>
            <a:pPr marL="0" marR="0" lvl="0" indent="0" algn="just" rtl="0">
              <a:lnSpc>
                <a:spcPct val="115000"/>
              </a:lnSpc>
              <a:spcBef>
                <a:spcPts val="0"/>
              </a:spcBef>
              <a:spcAft>
                <a:spcPts val="500"/>
              </a:spcAft>
              <a:buClr>
                <a:srgbClr val="000000"/>
              </a:buClr>
              <a:buSzPts val="1800"/>
              <a:buFont typeface="Arial"/>
              <a:buNone/>
            </a:pPr>
            <a:endParaRPr sz="1000">
              <a:solidFill>
                <a:srgbClr val="0E0E0E"/>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61" name="Google Shape;161;p2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62" name="Google Shape;162;p25"/>
          <p:cNvPicPr preferRelativeResize="0"/>
          <p:nvPr/>
        </p:nvPicPr>
        <p:blipFill rotWithShape="1">
          <a:blip r:embed="rId3">
            <a:alphaModFix/>
          </a:blip>
          <a:srcRect/>
          <a:stretch/>
        </p:blipFill>
        <p:spPr>
          <a:xfrm>
            <a:off x="798" y="0"/>
            <a:ext cx="9142401" cy="51434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63" name="Google Shape;63;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64" name="Google Shape;64;p14"/>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65" name="Google Shape;65;p14"/>
          <p:cNvSpPr txBox="1">
            <a:spLocks noGrp="1"/>
          </p:cNvSpPr>
          <p:nvPr>
            <p:ph type="body" idx="2"/>
          </p:nvPr>
        </p:nvSpPr>
        <p:spPr>
          <a:xfrm>
            <a:off x="109950" y="731375"/>
            <a:ext cx="8882100" cy="41538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800" b="1">
                <a:solidFill>
                  <a:schemeClr val="dk1"/>
                </a:solidFill>
                <a:latin typeface="Montserrat"/>
                <a:ea typeface="Montserrat"/>
                <a:cs typeface="Montserrat"/>
                <a:sym typeface="Montserrat"/>
              </a:rPr>
              <a:t>Detailed Solution</a:t>
            </a:r>
            <a:endParaRPr sz="1050" b="1">
              <a:solidFill>
                <a:srgbClr val="0E0E0E"/>
              </a:solidFill>
              <a:latin typeface="Open Sans"/>
              <a:ea typeface="Open Sans"/>
              <a:cs typeface="Open Sans"/>
              <a:sym typeface="Open Sans"/>
            </a:endParaRPr>
          </a:p>
          <a:p>
            <a:pPr marL="0" lvl="0" indent="0" algn="l" rtl="0">
              <a:lnSpc>
                <a:spcPct val="100000"/>
              </a:lnSpc>
              <a:spcBef>
                <a:spcPts val="500"/>
              </a:spcBef>
              <a:spcAft>
                <a:spcPts val="0"/>
              </a:spcAft>
              <a:buNone/>
            </a:pPr>
            <a:endParaRPr sz="1000" b="1">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User Area Selection</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Interactive Map Interface</a:t>
            </a:r>
            <a:r>
              <a:rPr lang="en-GB" sz="1000">
                <a:solidFill>
                  <a:srgbClr val="0E0E0E"/>
                </a:solidFill>
              </a:rPr>
              <a:t>: Users can start by selecting an area of interest on an interactive map or by entering the geographic coordinates of the desired location.</a:t>
            </a:r>
            <a:endParaRPr sz="1000">
              <a:solidFill>
                <a:srgbClr val="0E0E0E"/>
              </a:solidFill>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Building Footprint Extraction</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Deep Learning Integration</a:t>
            </a:r>
            <a:r>
              <a:rPr lang="en-GB" sz="1000">
                <a:solidFill>
                  <a:srgbClr val="0E0E0E"/>
                </a:solidFill>
              </a:rPr>
              <a:t>: Utilizing a sophisticated Deep Learning model, the system processes satellite imagery of the selected area to accurately extract building footprints.</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Rooftop Area Calculation</a:t>
            </a:r>
            <a:r>
              <a:rPr lang="en-GB" sz="1000">
                <a:solidFill>
                  <a:srgbClr val="0E0E0E"/>
                </a:solidFill>
              </a:rPr>
              <a:t>: These extracted footprints are then analyzed to calculate the available rooftop area suitable for solar panel installation.</a:t>
            </a:r>
            <a:endParaRPr sz="1000">
              <a:solidFill>
                <a:srgbClr val="0E0E0E"/>
              </a:solidFill>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Solar Radiation Data Integration</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Regional Solar Radiation Data</a:t>
            </a:r>
            <a:r>
              <a:rPr lang="en-GB" sz="1000">
                <a:solidFill>
                  <a:srgbClr val="0E0E0E"/>
                </a:solidFill>
              </a:rPr>
              <a:t>: The system integrates comprehensive solar radiation data specific to the region.</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Efficiency and Sunlight Assumptions</a:t>
            </a:r>
            <a:r>
              <a:rPr lang="en-GB" sz="1000">
                <a:solidFill>
                  <a:srgbClr val="0E0E0E"/>
                </a:solidFill>
              </a:rPr>
              <a:t>: Assumptions about solar panel efficiency and average sunlight hours are applied to provide a realistic estimate of potential solar energy generation.</a:t>
            </a:r>
            <a:endParaRPr sz="1000">
              <a:solidFill>
                <a:srgbClr val="0E0E0E"/>
              </a:solidFill>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Energy Generation Estimation</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Energy Production Calculation</a:t>
            </a:r>
            <a:r>
              <a:rPr lang="en-GB" sz="1000">
                <a:solidFill>
                  <a:srgbClr val="0E0E0E"/>
                </a:solidFill>
              </a:rPr>
              <a:t>: By combining rooftop area data with solar radiation information, the system calculates the potential daily and yearly solar energy production for the selected area.</a:t>
            </a:r>
            <a:endParaRPr sz="1000">
              <a:solidFill>
                <a:srgbClr val="0E0E0E"/>
              </a:solidFill>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Dynamic Visualization</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Interactive Charts and Maps</a:t>
            </a:r>
            <a:r>
              <a:rPr lang="en-GB" sz="1000">
                <a:solidFill>
                  <a:srgbClr val="0E0E0E"/>
                </a:solidFill>
              </a:rPr>
              <a:t>: The results are presented through dynamic charts and interactive maps, allowing users to visualize energy production over different time periods.</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Map Display</a:t>
            </a:r>
            <a:r>
              <a:rPr lang="en-GB" sz="1000">
                <a:solidFill>
                  <a:srgbClr val="0E0E0E"/>
                </a:solidFill>
              </a:rPr>
              <a:t>: The area of interest is highlighted on a map, providing a clear visual representation of the selected location and the corresponding energy estimates.</a:t>
            </a:r>
            <a:endParaRPr sz="1000">
              <a:solidFill>
                <a:srgbClr val="0E0E0E"/>
              </a:solidFill>
            </a:endParaRPr>
          </a:p>
          <a:p>
            <a:pPr marL="457200" lvl="0" indent="-292100" algn="l" rtl="0">
              <a:lnSpc>
                <a:spcPct val="100000"/>
              </a:lnSpc>
              <a:spcBef>
                <a:spcPts val="0"/>
              </a:spcBef>
              <a:spcAft>
                <a:spcPts val="0"/>
              </a:spcAft>
              <a:buClr>
                <a:srgbClr val="0E0E0E"/>
              </a:buClr>
              <a:buSzPts val="1000"/>
              <a:buChar char="❖"/>
            </a:pPr>
            <a:r>
              <a:rPr lang="en-GB" sz="1000" b="1">
                <a:solidFill>
                  <a:srgbClr val="0E0E0E"/>
                </a:solidFill>
              </a:rPr>
              <a:t>Comprehensive Reporting</a:t>
            </a:r>
            <a:r>
              <a:rPr lang="en-GB" sz="1000">
                <a:solidFill>
                  <a:srgbClr val="0E0E0E"/>
                </a:solidFill>
              </a:rPr>
              <a:t>:</a:t>
            </a:r>
            <a:endParaRPr sz="1000">
              <a:solidFill>
                <a:srgbClr val="0E0E0E"/>
              </a:solidFill>
            </a:endParaRPr>
          </a:p>
          <a:p>
            <a:pPr marL="914400" lvl="1" indent="-292100" algn="l" rtl="0">
              <a:lnSpc>
                <a:spcPct val="100000"/>
              </a:lnSpc>
              <a:spcBef>
                <a:spcPts val="0"/>
              </a:spcBef>
              <a:spcAft>
                <a:spcPts val="0"/>
              </a:spcAft>
              <a:buClr>
                <a:srgbClr val="0E0E0E"/>
              </a:buClr>
              <a:buSzPts val="1000"/>
              <a:buChar char="➢"/>
            </a:pPr>
            <a:r>
              <a:rPr lang="en-GB" sz="1000" b="1">
                <a:solidFill>
                  <a:srgbClr val="0E0E0E"/>
                </a:solidFill>
              </a:rPr>
              <a:t>Detailed Insights</a:t>
            </a:r>
            <a:r>
              <a:rPr lang="en-GB" sz="1000">
                <a:solidFill>
                  <a:srgbClr val="0E0E0E"/>
                </a:solidFill>
              </a:rPr>
              <a:t>: Users receive detailed reports that include the estimated rooftop area, potential energy production, and other relevant data, enabling informed decision-making.</a:t>
            </a:r>
            <a:endParaRPr sz="1000">
              <a:solidFill>
                <a:srgbClr val="0E0E0E"/>
              </a:solidFill>
              <a:latin typeface="Open Sans"/>
              <a:ea typeface="Open Sans"/>
              <a:cs typeface="Open Sans"/>
              <a:sym typeface="Open Sans"/>
            </a:endParaRPr>
          </a:p>
          <a:p>
            <a:pPr marL="0" lvl="0" indent="0" algn="l" rtl="0">
              <a:lnSpc>
                <a:spcPct val="100000"/>
              </a:lnSpc>
              <a:spcBef>
                <a:spcPts val="0"/>
              </a:spcBef>
              <a:spcAft>
                <a:spcPts val="0"/>
              </a:spcAft>
              <a:buNone/>
            </a:pPr>
            <a:endParaRPr sz="1000">
              <a:solidFill>
                <a:srgbClr val="0E0E0E"/>
              </a:solidFill>
              <a:latin typeface="Open Sans"/>
              <a:ea typeface="Open Sans"/>
              <a:cs typeface="Open Sans"/>
              <a:sym typeface="Open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71" name="Google Shape;71;p15"/>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72" name="Google Shape;72;p15"/>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73" name="Google Shape;73;p15"/>
          <p:cNvSpPr txBox="1">
            <a:spLocks noGrp="1"/>
          </p:cNvSpPr>
          <p:nvPr>
            <p:ph type="body" idx="2"/>
          </p:nvPr>
        </p:nvSpPr>
        <p:spPr>
          <a:xfrm>
            <a:off x="109950" y="731375"/>
            <a:ext cx="8882100" cy="41538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GB" sz="1800" b="1">
                <a:solidFill>
                  <a:srgbClr val="0E0E0E"/>
                </a:solidFill>
                <a:latin typeface="Montserrat"/>
                <a:ea typeface="Montserrat"/>
                <a:cs typeface="Montserrat"/>
                <a:sym typeface="Montserrat"/>
              </a:rPr>
              <a:t>Detailed Approach </a:t>
            </a:r>
            <a:endParaRPr sz="1000" b="1">
              <a:solidFill>
                <a:srgbClr val="0E0E0E"/>
              </a:solidFill>
              <a:latin typeface="Montserrat"/>
              <a:ea typeface="Montserrat"/>
              <a:cs typeface="Montserrat"/>
              <a:sym typeface="Montserrat"/>
            </a:endParaRPr>
          </a:p>
          <a:p>
            <a:pPr marL="0" lvl="0" indent="0" algn="l" rtl="0">
              <a:lnSpc>
                <a:spcPct val="100000"/>
              </a:lnSpc>
              <a:spcBef>
                <a:spcPts val="500"/>
              </a:spcBef>
              <a:spcAft>
                <a:spcPts val="0"/>
              </a:spcAft>
              <a:buNone/>
            </a:pPr>
            <a:endParaRPr sz="1000" b="1">
              <a:solidFill>
                <a:srgbClr val="0E0E0E"/>
              </a:solidFill>
              <a:latin typeface="Open Sans"/>
              <a:ea typeface="Open Sans"/>
              <a:cs typeface="Open Sans"/>
              <a:sym typeface="Open Sans"/>
            </a:endParaRPr>
          </a:p>
          <a:p>
            <a:pPr marL="0" lvl="0" indent="0" algn="l" rtl="0">
              <a:lnSpc>
                <a:spcPct val="100000"/>
              </a:lnSpc>
              <a:spcBef>
                <a:spcPts val="0"/>
              </a:spcBef>
              <a:spcAft>
                <a:spcPts val="0"/>
              </a:spcAft>
              <a:buNone/>
            </a:pPr>
            <a:r>
              <a:rPr lang="en-GB" sz="1000" b="1">
                <a:solidFill>
                  <a:srgbClr val="0E0E0E"/>
                </a:solidFill>
                <a:latin typeface="Open Sans"/>
                <a:ea typeface="Open Sans"/>
                <a:cs typeface="Open Sans"/>
                <a:sym typeface="Open Sans"/>
              </a:rPr>
              <a:t>Objective: </a:t>
            </a:r>
            <a:r>
              <a:rPr lang="en-GB" sz="1000">
                <a:solidFill>
                  <a:srgbClr val="0E0E0E"/>
                </a:solidFill>
                <a:latin typeface="Open Sans"/>
                <a:ea typeface="Open Sans"/>
                <a:cs typeface="Open Sans"/>
                <a:sym typeface="Open Sans"/>
              </a:rPr>
              <a:t>Develop a geospatial web-based portal for estimating power generation from solar energy based on housing rooftops.</a:t>
            </a:r>
            <a:endParaRPr sz="1000" b="1">
              <a:solidFill>
                <a:srgbClr val="0E0E0E"/>
              </a:solidFill>
              <a:latin typeface="Open Sans"/>
              <a:ea typeface="Open Sans"/>
              <a:cs typeface="Open Sans"/>
              <a:sym typeface="Open Sans"/>
            </a:endParaRPr>
          </a:p>
          <a:p>
            <a:pPr marL="0" lvl="0" indent="0" algn="l" rtl="0">
              <a:lnSpc>
                <a:spcPct val="100000"/>
              </a:lnSpc>
              <a:spcBef>
                <a:spcPts val="0"/>
              </a:spcBef>
              <a:spcAft>
                <a:spcPts val="0"/>
              </a:spcAft>
              <a:buNone/>
            </a:pPr>
            <a:r>
              <a:rPr lang="en-GB" sz="1000" b="1">
                <a:solidFill>
                  <a:srgbClr val="0E0E0E"/>
                </a:solidFill>
                <a:latin typeface="Open Sans"/>
                <a:ea typeface="Open Sans"/>
                <a:cs typeface="Open Sans"/>
                <a:sym typeface="Open Sans"/>
              </a:rPr>
              <a:t>Detailed Roadmap:</a:t>
            </a:r>
            <a:endParaRPr sz="1000" b="1">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Literature Survey:</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a:solidFill>
                  <a:srgbClr val="0E0E0E"/>
                </a:solidFill>
                <a:latin typeface="Open Sans"/>
                <a:ea typeface="Open Sans"/>
                <a:cs typeface="Open Sans"/>
                <a:sym typeface="Open Sans"/>
              </a:rPr>
              <a:t>Research ML/DL techniques (CNNs, U-Net, UNet-ASPP-Hybrid) for building extraction.</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a:solidFill>
                  <a:srgbClr val="0E0E0E"/>
                </a:solidFill>
                <a:latin typeface="Open Sans"/>
                <a:ea typeface="Open Sans"/>
                <a:cs typeface="Open Sans"/>
                <a:sym typeface="Open Sans"/>
              </a:rPr>
              <a:t>Reading research papers for building footprint extraction.(</a:t>
            </a:r>
            <a:r>
              <a:rPr lang="en-GB" sz="1000">
                <a:solidFill>
                  <a:srgbClr val="0E0E0E"/>
                </a:solidFill>
                <a:latin typeface="Open Sans SemiBold"/>
                <a:ea typeface="Open Sans SemiBold"/>
                <a:cs typeface="Open Sans SemiBold"/>
                <a:sym typeface="Open Sans SemiBold"/>
              </a:rPr>
              <a:t>Citation</a:t>
            </a:r>
            <a:r>
              <a:rPr lang="en-GB" sz="1000">
                <a:solidFill>
                  <a:srgbClr val="0E0E0E"/>
                </a:solidFill>
                <a:latin typeface="Open Sans"/>
                <a:ea typeface="Open Sans"/>
                <a:cs typeface="Open Sans"/>
                <a:sym typeface="Open Sans"/>
              </a:rPr>
              <a:t>:</a:t>
            </a:r>
            <a:r>
              <a:rPr lang="en-GB" sz="1000">
                <a:solidFill>
                  <a:schemeClr val="hlink"/>
                </a:solidFill>
                <a:uFill>
                  <a:noFill/>
                </a:uFill>
                <a:latin typeface="Open Sans SemiBold"/>
                <a:ea typeface="Open Sans SemiBold"/>
                <a:cs typeface="Open Sans SemiBold"/>
                <a:sym typeface="Open Sans SemiBold"/>
                <a:hlinkClick r:id="rId4"/>
              </a:rPr>
              <a:t>Article on building footprint extraction</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Data Collection:</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Satellite Imagery</a:t>
            </a:r>
            <a:r>
              <a:rPr lang="en-GB" sz="1000">
                <a:solidFill>
                  <a:srgbClr val="0E0E0E"/>
                </a:solidFill>
                <a:latin typeface="Open Sans"/>
                <a:ea typeface="Open Sans"/>
                <a:cs typeface="Open Sans"/>
                <a:sym typeface="Open Sans"/>
              </a:rPr>
              <a:t>: Obtain high-resolution imagery of North-Eastern region of India.</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Solar Radiation Data</a:t>
            </a:r>
            <a:r>
              <a:rPr lang="en-GB" sz="1000">
                <a:solidFill>
                  <a:srgbClr val="0E0E0E"/>
                </a:solidFill>
                <a:latin typeface="Open Sans"/>
                <a:ea typeface="Open Sans"/>
                <a:cs typeface="Open Sans"/>
                <a:sym typeface="Open Sans"/>
              </a:rPr>
              <a:t>: Source datasets from Nasa Power.</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Building Footprint Extraction:</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Model Training</a:t>
            </a:r>
            <a:r>
              <a:rPr lang="en-GB" sz="1000">
                <a:solidFill>
                  <a:srgbClr val="0E0E0E"/>
                </a:solidFill>
                <a:latin typeface="Open Sans"/>
                <a:ea typeface="Open Sans"/>
                <a:cs typeface="Open Sans"/>
                <a:sym typeface="Open Sans"/>
              </a:rPr>
              <a:t>: Train with self-annotated datasets and satellite imagery..</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Preprocessing</a:t>
            </a:r>
            <a:r>
              <a:rPr lang="en-GB" sz="1000">
                <a:solidFill>
                  <a:srgbClr val="0E0E0E"/>
                </a:solidFill>
                <a:latin typeface="Open Sans"/>
                <a:ea typeface="Open Sans"/>
                <a:cs typeface="Open Sans"/>
                <a:sym typeface="Open Sans"/>
              </a:rPr>
              <a:t>: Enhance model with data augmentation.</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Solar Energy Estimation:</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a:solidFill>
                  <a:srgbClr val="0E0E0E"/>
                </a:solidFill>
                <a:latin typeface="Open Sans"/>
                <a:ea typeface="Open Sans"/>
                <a:cs typeface="Open Sans"/>
                <a:sym typeface="Open Sans"/>
              </a:rPr>
              <a:t>Calculate rooftop areas from footprints.</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a:solidFill>
                  <a:srgbClr val="0E0E0E"/>
                </a:solidFill>
                <a:latin typeface="Open Sans"/>
                <a:ea typeface="Open Sans"/>
                <a:cs typeface="Open Sans"/>
                <a:sym typeface="Open Sans"/>
              </a:rPr>
              <a:t>Use Qgis and Rasterio to read the Geotiff files, and convert it into .csv files, for easier integration with the backend.</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a:solidFill>
                  <a:srgbClr val="0E0E0E"/>
                </a:solidFill>
                <a:latin typeface="Open Sans"/>
                <a:ea typeface="Open Sans"/>
                <a:cs typeface="Open Sans"/>
                <a:sym typeface="Open Sans"/>
              </a:rPr>
              <a:t>Estimate energy using solar radiation data, panel efficiency (15-20%), and sunlight hours. (Citation:</a:t>
            </a:r>
            <a:r>
              <a:rPr lang="en-GB" sz="1100">
                <a:solidFill>
                  <a:schemeClr val="hlink"/>
                </a:solidFill>
                <a:uFill>
                  <a:noFill/>
                </a:uFill>
                <a:latin typeface="Open Sans SemiBold"/>
                <a:ea typeface="Open Sans SemiBold"/>
                <a:cs typeface="Open Sans SemiBold"/>
                <a:sym typeface="Open Sans SemiBold"/>
                <a:hlinkClick r:id="rId5"/>
              </a:rPr>
              <a:t>https://www.pveducation.org/</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Web Portal Development:</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Backend</a:t>
            </a:r>
            <a:r>
              <a:rPr lang="en-GB" sz="1000">
                <a:solidFill>
                  <a:srgbClr val="0E0E0E"/>
                </a:solidFill>
                <a:latin typeface="Open Sans"/>
                <a:ea typeface="Open Sans"/>
                <a:cs typeface="Open Sans"/>
                <a:sym typeface="Open Sans"/>
              </a:rPr>
              <a:t>: Python (Django).</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Geospatial Tools</a:t>
            </a:r>
            <a:r>
              <a:rPr lang="en-GB" sz="1000">
                <a:solidFill>
                  <a:srgbClr val="0E0E0E"/>
                </a:solidFill>
                <a:latin typeface="Open Sans"/>
                <a:ea typeface="Open Sans"/>
                <a:cs typeface="Open Sans"/>
                <a:sym typeface="Open Sans"/>
              </a:rPr>
              <a:t>: QGIS for analysis and mapping.</a:t>
            </a:r>
            <a:endParaRPr sz="1000">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Frontend</a:t>
            </a:r>
            <a:r>
              <a:rPr lang="en-GB" sz="1000">
                <a:solidFill>
                  <a:srgbClr val="0E0E0E"/>
                </a:solidFill>
                <a:latin typeface="Open Sans"/>
                <a:ea typeface="Open Sans"/>
                <a:cs typeface="Open Sans"/>
                <a:sym typeface="Open Sans"/>
              </a:rPr>
              <a:t>: Intuitive and interactive UI with HTML, Tailwind CSS, Vanilla JavaScript. </a:t>
            </a:r>
            <a:endParaRPr sz="1000">
              <a:solidFill>
                <a:srgbClr val="0E0E0E"/>
              </a:solidFill>
              <a:latin typeface="Open Sans"/>
              <a:ea typeface="Open Sans"/>
              <a:cs typeface="Open Sans"/>
              <a:sym typeface="Open Sans"/>
            </a:endParaRPr>
          </a:p>
          <a:p>
            <a:pPr marL="457200" lvl="0"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Visualization:</a:t>
            </a:r>
            <a:endParaRPr sz="1000" b="1">
              <a:solidFill>
                <a:srgbClr val="0E0E0E"/>
              </a:solidFill>
              <a:latin typeface="Open Sans"/>
              <a:ea typeface="Open Sans"/>
              <a:cs typeface="Open Sans"/>
              <a:sym typeface="Open Sans"/>
            </a:endParaRPr>
          </a:p>
          <a:p>
            <a:pPr marL="914400" lvl="1" indent="-292100" algn="l" rtl="0">
              <a:lnSpc>
                <a:spcPct val="100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Dynamic Charts &amp; Maps</a:t>
            </a:r>
            <a:r>
              <a:rPr lang="en-GB" sz="1000">
                <a:solidFill>
                  <a:srgbClr val="0E0E0E"/>
                </a:solidFill>
                <a:latin typeface="Open Sans"/>
                <a:ea typeface="Open Sans"/>
                <a:cs typeface="Open Sans"/>
                <a:sym typeface="Open Sans"/>
              </a:rPr>
              <a:t>: Display daily/monthly/yearly energy potential using Chart.js.</a:t>
            </a:r>
            <a:endParaRPr sz="1000">
              <a:solidFill>
                <a:srgbClr val="0E0E0E"/>
              </a:solidFill>
              <a:latin typeface="Open Sans"/>
              <a:ea typeface="Open Sans"/>
              <a:cs typeface="Open Sans"/>
              <a:sym typeface="Open Sans"/>
            </a:endParaRPr>
          </a:p>
          <a:p>
            <a:pPr marL="0" lvl="0" indent="0" algn="l" rtl="0">
              <a:lnSpc>
                <a:spcPct val="100000"/>
              </a:lnSpc>
              <a:spcBef>
                <a:spcPts val="0"/>
              </a:spcBef>
              <a:spcAft>
                <a:spcPts val="0"/>
              </a:spcAft>
              <a:buNone/>
            </a:pP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79" name="Google Shape;79;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80" name="Google Shape;80;p16"/>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81" name="Google Shape;81;p16"/>
          <p:cNvSpPr txBox="1"/>
          <p:nvPr/>
        </p:nvSpPr>
        <p:spPr>
          <a:xfrm>
            <a:off x="109950" y="731375"/>
            <a:ext cx="8882100" cy="41538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Clr>
                <a:schemeClr val="dk1"/>
              </a:buClr>
              <a:buSzPts val="1800"/>
              <a:buFont typeface="Arial"/>
              <a:buNone/>
            </a:pPr>
            <a:r>
              <a:rPr lang="en-GB" sz="1800" b="1">
                <a:solidFill>
                  <a:schemeClr val="dk1"/>
                </a:solidFill>
                <a:latin typeface="Montserrat"/>
                <a:ea typeface="Montserrat"/>
                <a:cs typeface="Montserrat"/>
                <a:sym typeface="Montserrat"/>
              </a:rPr>
              <a:t>Tools and Technology Used</a:t>
            </a:r>
            <a:endParaRPr sz="1800" b="1">
              <a:solidFill>
                <a:schemeClr val="dk2"/>
              </a:solidFill>
              <a:latin typeface="Montserrat"/>
              <a:ea typeface="Montserrat"/>
              <a:cs typeface="Montserrat"/>
              <a:sym typeface="Montserrat"/>
            </a:endParaRPr>
          </a:p>
          <a:p>
            <a:pPr marL="457200" lvl="0" indent="-292100" algn="l" rtl="0">
              <a:lnSpc>
                <a:spcPct val="115000"/>
              </a:lnSpc>
              <a:spcBef>
                <a:spcPts val="50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Frontend Development</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HTML</a:t>
            </a:r>
            <a:r>
              <a:rPr lang="en-GB" sz="1000">
                <a:solidFill>
                  <a:srgbClr val="0E0E0E"/>
                </a:solidFill>
                <a:latin typeface="Open Sans"/>
                <a:ea typeface="Open Sans"/>
                <a:cs typeface="Open Sans"/>
                <a:sym typeface="Open Sans"/>
              </a:rPr>
              <a:t>: Structured the web pages, ensuring a solid foundation for displaying content.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Tailwind CSS</a:t>
            </a:r>
            <a:r>
              <a:rPr lang="en-GB" sz="1000">
                <a:solidFill>
                  <a:srgbClr val="0E0E0E"/>
                </a:solidFill>
                <a:latin typeface="Open Sans"/>
                <a:ea typeface="Open Sans"/>
                <a:cs typeface="Open Sans"/>
                <a:sym typeface="Open Sans"/>
              </a:rPr>
              <a:t>: Styled the application with a utility-first approach, enabling responsive design and streamlined CSS management.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Vanilla JS</a:t>
            </a:r>
            <a:r>
              <a:rPr lang="en-GB" sz="1000">
                <a:solidFill>
                  <a:srgbClr val="0E0E0E"/>
                </a:solidFill>
                <a:latin typeface="Open Sans"/>
                <a:ea typeface="Open Sans"/>
                <a:cs typeface="Open Sans"/>
                <a:sym typeface="Open Sans"/>
              </a:rPr>
              <a:t>: Added interactivity and dynamic behavior to the web interface, enhancing user experience.</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Folium (Django Python Library)</a:t>
            </a:r>
            <a:r>
              <a:rPr lang="en-GB" sz="1000">
                <a:solidFill>
                  <a:srgbClr val="0E0E0E"/>
                </a:solidFill>
                <a:latin typeface="Open Sans"/>
                <a:ea typeface="Open Sans"/>
                <a:cs typeface="Open Sans"/>
                <a:sym typeface="Open Sans"/>
              </a:rPr>
              <a:t>: Created interactive maps for users to select areas of interest and visualize results.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Backend Development</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Django</a:t>
            </a:r>
            <a:r>
              <a:rPr lang="en-GB" sz="1000">
                <a:solidFill>
                  <a:srgbClr val="0E0E0E"/>
                </a:solidFill>
                <a:latin typeface="Open Sans"/>
                <a:ea typeface="Open Sans"/>
                <a:cs typeface="Open Sans"/>
                <a:sym typeface="Open Sans"/>
              </a:rPr>
              <a:t>: Powered the backend with a robust, high-level web framework, handling data management, user authentication, and server-side logic efficiently.</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Deep Learning Model</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NumPy</a:t>
            </a:r>
            <a:r>
              <a:rPr lang="en-GB" sz="1000">
                <a:solidFill>
                  <a:srgbClr val="0E0E0E"/>
                </a:solidFill>
                <a:latin typeface="Open Sans"/>
                <a:ea typeface="Open Sans"/>
                <a:cs typeface="Open Sans"/>
                <a:sym typeface="Open Sans"/>
              </a:rPr>
              <a:t>: Conducted numerical computations and array manipulations essential for data preprocessing.</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TensorFlow and Keras</a:t>
            </a:r>
            <a:r>
              <a:rPr lang="en-GB" sz="1000">
                <a:solidFill>
                  <a:srgbClr val="0E0E0E"/>
                </a:solidFill>
                <a:latin typeface="Open Sans"/>
                <a:ea typeface="Open Sans"/>
                <a:cs typeface="Open Sans"/>
                <a:sym typeface="Open Sans"/>
              </a:rPr>
              <a:t>: Developed and trained deep learning models to extract building footprints from satellite imagery.</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Matplotlib</a:t>
            </a:r>
            <a:r>
              <a:rPr lang="en-GB" sz="1000">
                <a:solidFill>
                  <a:srgbClr val="0E0E0E"/>
                </a:solidFill>
                <a:latin typeface="Open Sans"/>
                <a:ea typeface="Open Sans"/>
                <a:cs typeface="Open Sans"/>
                <a:sym typeface="Open Sans"/>
              </a:rPr>
              <a:t>: Visualized model training progress and results, aiding in model evaluation and tuning.</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Rasterio</a:t>
            </a:r>
            <a:r>
              <a:rPr lang="en-GB" sz="1000">
                <a:solidFill>
                  <a:srgbClr val="0E0E0E"/>
                </a:solidFill>
                <a:latin typeface="Open Sans"/>
                <a:ea typeface="Open Sans"/>
                <a:cs typeface="Open Sans"/>
                <a:sym typeface="Open Sans"/>
              </a:rPr>
              <a:t>: Processed geospatial raster data, facilitating the extraction and analysis of rooftop areas from satellite images.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Solar Radiation Data Processing</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Rasterio</a:t>
            </a:r>
            <a:r>
              <a:rPr lang="en-GB" sz="1000">
                <a:solidFill>
                  <a:srgbClr val="0E0E0E"/>
                </a:solidFill>
                <a:latin typeface="Open Sans"/>
                <a:ea typeface="Open Sans"/>
                <a:cs typeface="Open Sans"/>
                <a:sym typeface="Open Sans"/>
              </a:rPr>
              <a:t>: Managed and analyzed raster files containing solar radiation data, integrating this information to estimate solar energy potential.</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Font typeface="Open Sans"/>
              <a:buChar char="➢"/>
            </a:pPr>
            <a:r>
              <a:rPr lang="en-GB" sz="1000" b="1">
                <a:solidFill>
                  <a:srgbClr val="0E0E0E"/>
                </a:solidFill>
                <a:latin typeface="Open Sans"/>
                <a:ea typeface="Open Sans"/>
                <a:cs typeface="Open Sans"/>
                <a:sym typeface="Open Sans"/>
              </a:rPr>
              <a:t>QGIS</a:t>
            </a:r>
            <a:r>
              <a:rPr lang="en-GB" sz="1000">
                <a:solidFill>
                  <a:srgbClr val="0E0E0E"/>
                </a:solidFill>
                <a:latin typeface="Open Sans"/>
                <a:ea typeface="Open Sans"/>
                <a:cs typeface="Open Sans"/>
                <a:sym typeface="Open Sans"/>
              </a:rPr>
              <a:t>: Used for visualizing and editing geospatial data, aiding in the accurate representation of solar radiation maps and ensuring data integrity.</a:t>
            </a:r>
            <a:endParaRPr sz="1000">
              <a:solidFill>
                <a:srgbClr val="0E0E0E"/>
              </a:solidFill>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100">
              <a:solidFill>
                <a:schemeClr val="dk1"/>
              </a:solidFill>
            </a:endParaRPr>
          </a:p>
          <a:p>
            <a:pPr marL="0" lvl="0" indent="0" algn="l" rtl="0">
              <a:spcBef>
                <a:spcPts val="0"/>
              </a:spcBef>
              <a:spcAft>
                <a:spcPts val="0"/>
              </a:spcAft>
              <a:buClr>
                <a:schemeClr val="dk1"/>
              </a:buClr>
              <a:buSzPts val="1100"/>
              <a:buFont typeface="Arial"/>
              <a:buNone/>
            </a:pPr>
            <a:endParaRPr sz="1000">
              <a:solidFill>
                <a:srgbClr val="0E0E0E"/>
              </a:solidFill>
              <a:latin typeface="Open Sans"/>
              <a:ea typeface="Open Sans"/>
              <a:cs typeface="Open Sans"/>
              <a:sym typeface="Open Sans"/>
            </a:endParaRPr>
          </a:p>
          <a:p>
            <a:pPr marL="0" lvl="0" indent="0" algn="l" rtl="0">
              <a:spcBef>
                <a:spcPts val="0"/>
              </a:spcBef>
              <a:spcAft>
                <a:spcPts val="0"/>
              </a:spcAft>
              <a:buClr>
                <a:schemeClr val="dk1"/>
              </a:buClr>
              <a:buSzPts val="1100"/>
              <a:buFont typeface="Arial"/>
              <a:buNone/>
            </a:pPr>
            <a:endParaRPr sz="1000">
              <a:solidFill>
                <a:srgbClr val="0E0E0E"/>
              </a:solidFill>
              <a:latin typeface="Open Sans"/>
              <a:ea typeface="Open Sans"/>
              <a:cs typeface="Open Sans"/>
              <a:sym typeface="Open Sans"/>
            </a:endParaRPr>
          </a:p>
          <a:p>
            <a:pPr marL="0" lvl="0" indent="0" algn="l" rtl="0">
              <a:spcBef>
                <a:spcPts val="0"/>
              </a:spcBef>
              <a:spcAft>
                <a:spcPts val="0"/>
              </a:spcAft>
              <a:buNone/>
            </a:pPr>
            <a:endParaRPr sz="1000">
              <a:solidFill>
                <a:schemeClr val="dk2"/>
              </a:solidFill>
            </a:endParaRPr>
          </a:p>
          <a:p>
            <a:pPr marL="0" lvl="0" indent="0" algn="l" rtl="0">
              <a:spcBef>
                <a:spcPts val="0"/>
              </a:spcBef>
              <a:spcAft>
                <a:spcPts val="0"/>
              </a:spcAft>
              <a:buNone/>
            </a:pPr>
            <a:endParaRPr sz="1000">
              <a:solidFill>
                <a:schemeClr val="dk2"/>
              </a:solidFill>
            </a:endParaRPr>
          </a:p>
          <a:p>
            <a:pPr marL="0" lvl="0" indent="0" algn="l" rtl="0">
              <a:spcBef>
                <a:spcPts val="0"/>
              </a:spcBef>
              <a:spcAft>
                <a:spcPts val="0"/>
              </a:spcAft>
              <a:buNone/>
            </a:pPr>
            <a:endParaRPr sz="1000">
              <a:solidFill>
                <a:schemeClr val="dk2"/>
              </a:solidFill>
            </a:endParaRPr>
          </a:p>
        </p:txBody>
      </p:sp>
      <p:sp>
        <p:nvSpPr>
          <p:cNvPr id="82" name="Google Shape;82;p16"/>
          <p:cNvSpPr txBox="1"/>
          <p:nvPr/>
        </p:nvSpPr>
        <p:spPr>
          <a:xfrm>
            <a:off x="0" y="0"/>
            <a:ext cx="5055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88" name="Google Shape;88;p1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89" name="Google Shape;89;p17"/>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90" name="Google Shape;90;p17"/>
          <p:cNvSpPr txBox="1"/>
          <p:nvPr/>
        </p:nvSpPr>
        <p:spPr>
          <a:xfrm>
            <a:off x="109950" y="731375"/>
            <a:ext cx="8845200" cy="421200"/>
          </a:xfrm>
          <a:prstGeom prst="rect">
            <a:avLst/>
          </a:prstGeom>
          <a:noFill/>
          <a:ln>
            <a:noFill/>
          </a:ln>
        </p:spPr>
        <p:txBody>
          <a:bodyPr spcFirstLastPara="1" wrap="square" lIns="91425" tIns="91425" rIns="91425" bIns="91425" anchor="t" anchorCtr="0">
            <a:noAutofit/>
          </a:bodyPr>
          <a:lstStyle/>
          <a:p>
            <a:pPr marL="0" marR="0" lvl="0" indent="0" algn="just" rtl="0">
              <a:lnSpc>
                <a:spcPct val="115000"/>
              </a:lnSpc>
              <a:spcBef>
                <a:spcPts val="0"/>
              </a:spcBef>
              <a:spcAft>
                <a:spcPts val="500"/>
              </a:spcAft>
              <a:buClr>
                <a:srgbClr val="000000"/>
              </a:buClr>
              <a:buSzPts val="1800"/>
              <a:buFont typeface="Arial"/>
              <a:buNone/>
            </a:pPr>
            <a:r>
              <a:rPr lang="en-GB" sz="1800" b="1" i="0" u="none" strike="noStrike" cap="none">
                <a:solidFill>
                  <a:srgbClr val="0E0E0E"/>
                </a:solidFill>
                <a:latin typeface="Montserrat"/>
                <a:ea typeface="Montserrat"/>
                <a:cs typeface="Montserrat"/>
                <a:sym typeface="Montserrat"/>
              </a:rPr>
              <a:t>Proposed architecture/user diagram</a:t>
            </a:r>
            <a:endParaRPr sz="1800" b="1">
              <a:solidFill>
                <a:srgbClr val="0E0E0E"/>
              </a:solidFill>
              <a:latin typeface="Montserrat"/>
              <a:ea typeface="Montserrat"/>
              <a:cs typeface="Montserrat"/>
              <a:sym typeface="Montserrat"/>
            </a:endParaRPr>
          </a:p>
        </p:txBody>
      </p:sp>
      <p:sp>
        <p:nvSpPr>
          <p:cNvPr id="91" name="Google Shape;91;p17">
            <a:hlinkClick r:id="rId4"/>
          </p:cNvPr>
          <p:cNvSpPr txBox="1"/>
          <p:nvPr/>
        </p:nvSpPr>
        <p:spPr>
          <a:xfrm>
            <a:off x="109950" y="1095425"/>
            <a:ext cx="7089900" cy="7206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Clr>
                <a:schemeClr val="dk1"/>
              </a:buClr>
              <a:buSzPts val="1800"/>
              <a:buFont typeface="Arial"/>
              <a:buNone/>
            </a:pPr>
            <a:r>
              <a:rPr lang="en-GB" sz="900">
                <a:solidFill>
                  <a:srgbClr val="0E0E0E"/>
                </a:solidFill>
                <a:latin typeface="Montserrat"/>
                <a:ea typeface="Montserrat"/>
                <a:cs typeface="Montserrat"/>
                <a:sym typeface="Montserrat"/>
              </a:rPr>
              <a:t>Video Explanation of the architecture: </a:t>
            </a:r>
            <a:r>
              <a:rPr lang="en-GB" sz="1100" b="1">
                <a:solidFill>
                  <a:schemeClr val="accent5"/>
                </a:solidFill>
                <a:uFill>
                  <a:noFill/>
                </a:uFill>
                <a:hlinkClick r:id="rId4">
                  <a:extLst>
                    <a:ext uri="{A12FA001-AC4F-418D-AE19-62706E023703}">
                      <ahyp:hlinkClr xmlns:ahyp="http://schemas.microsoft.com/office/drawing/2018/hyperlinkcolor" val="tx"/>
                    </a:ext>
                  </a:extLst>
                </a:hlinkClick>
              </a:rPr>
              <a:t>https://www.youtube.com/watch?v=FepRD-0GMGg</a:t>
            </a:r>
            <a:endParaRPr sz="1000" b="1">
              <a:solidFill>
                <a:srgbClr val="0E0E0E"/>
              </a:solidFill>
              <a:latin typeface="Montserrat"/>
              <a:ea typeface="Montserrat"/>
              <a:cs typeface="Montserrat"/>
              <a:sym typeface="Montserrat"/>
            </a:endParaRPr>
          </a:p>
          <a:p>
            <a:pPr marL="0" lvl="0" indent="0" algn="l" rtl="0">
              <a:spcBef>
                <a:spcPts val="500"/>
              </a:spcBef>
              <a:spcAft>
                <a:spcPts val="0"/>
              </a:spcAft>
              <a:buNone/>
            </a:pPr>
            <a:endParaRPr sz="1800">
              <a:solidFill>
                <a:schemeClr val="dk2"/>
              </a:solidFill>
            </a:endParaRPr>
          </a:p>
        </p:txBody>
      </p:sp>
      <p:sp>
        <p:nvSpPr>
          <p:cNvPr id="92" name="Google Shape;92;p17">
            <a:hlinkClick r:id="rId4"/>
          </p:cNvPr>
          <p:cNvSpPr/>
          <p:nvPr/>
        </p:nvSpPr>
        <p:spPr>
          <a:xfrm>
            <a:off x="7295125" y="717625"/>
            <a:ext cx="1441500" cy="601800"/>
          </a:xfrm>
          <a:prstGeom prst="wedgeRoundRectCallout">
            <a:avLst>
              <a:gd name="adj1" fmla="val -20833"/>
              <a:gd name="adj2" fmla="val 62500"/>
              <a:gd name="adj3" fmla="val 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Montserrat"/>
                <a:ea typeface="Montserrat"/>
                <a:cs typeface="Montserrat"/>
                <a:sym typeface="Montserrat"/>
              </a:rPr>
              <a:t> </a:t>
            </a:r>
            <a:r>
              <a:rPr lang="en-GB" sz="1000" b="1" dirty="0">
                <a:latin typeface="Montserrat"/>
                <a:ea typeface="Montserrat"/>
                <a:cs typeface="Montserrat"/>
                <a:sym typeface="Montserrat"/>
              </a:rPr>
              <a:t>For </a:t>
            </a:r>
            <a:r>
              <a:rPr lang="en-GB" sz="1000" b="1" dirty="0">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Video Explanation</a:t>
            </a:r>
            <a:endParaRPr sz="1500" b="1" dirty="0">
              <a:solidFill>
                <a:schemeClr val="dk1"/>
              </a:solidFill>
              <a:latin typeface="Montserrat"/>
              <a:ea typeface="Montserrat"/>
              <a:cs typeface="Montserrat"/>
              <a:sym typeface="Montserrat"/>
            </a:endParaRPr>
          </a:p>
          <a:p>
            <a:pPr marL="0" lvl="0" indent="0" algn="ctr" rtl="0">
              <a:spcBef>
                <a:spcPts val="0"/>
              </a:spcBef>
              <a:spcAft>
                <a:spcPts val="0"/>
              </a:spcAft>
              <a:buNone/>
            </a:pPr>
            <a:r>
              <a:rPr lang="en-GB" sz="1500" b="1" dirty="0">
                <a:solidFill>
                  <a:schemeClr val="dk1"/>
                </a:solidFill>
                <a:latin typeface="Montserrat"/>
                <a:ea typeface="Montserrat"/>
                <a:cs typeface="Montserrat"/>
                <a:sym typeface="Montserrat"/>
              </a:rPr>
              <a:t>(Click here)</a:t>
            </a:r>
            <a:endParaRPr sz="1500" b="1" dirty="0">
              <a:solidFill>
                <a:schemeClr val="dk1"/>
              </a:solidFill>
              <a:latin typeface="Montserrat"/>
              <a:ea typeface="Montserrat"/>
              <a:cs typeface="Montserrat"/>
              <a:sym typeface="Montserrat"/>
            </a:endParaRPr>
          </a:p>
        </p:txBody>
      </p:sp>
      <p:pic>
        <p:nvPicPr>
          <p:cNvPr id="93" name="Google Shape;93;p17"/>
          <p:cNvPicPr preferRelativeResize="0"/>
          <p:nvPr/>
        </p:nvPicPr>
        <p:blipFill rotWithShape="1">
          <a:blip r:embed="rId5">
            <a:alphaModFix/>
          </a:blip>
          <a:srcRect t="2525" b="2534"/>
          <a:stretch/>
        </p:blipFill>
        <p:spPr>
          <a:xfrm>
            <a:off x="1129138" y="1401725"/>
            <a:ext cx="6806825" cy="3635176"/>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99" name="Google Shape;99;p1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00" name="Google Shape;100;p18"/>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01" name="Google Shape;101;p18"/>
          <p:cNvSpPr txBox="1"/>
          <p:nvPr/>
        </p:nvSpPr>
        <p:spPr>
          <a:xfrm>
            <a:off x="109950" y="731825"/>
            <a:ext cx="8882100" cy="4153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1200"/>
              </a:spcBef>
              <a:spcAft>
                <a:spcPts val="0"/>
              </a:spcAft>
              <a:buNone/>
            </a:pPr>
            <a:r>
              <a:rPr lang="en-GB" sz="1800" b="1" i="0" u="none" strike="noStrike" cap="none">
                <a:solidFill>
                  <a:srgbClr val="0E0E0E"/>
                </a:solidFill>
                <a:latin typeface="Montserrat"/>
                <a:ea typeface="Montserrat"/>
                <a:cs typeface="Montserrat"/>
                <a:sym typeface="Montserrat"/>
              </a:rPr>
              <a:t>How different is it from any of the other existing ideas?</a:t>
            </a:r>
            <a:endParaRPr sz="1800" b="1">
              <a:solidFill>
                <a:srgbClr val="0E0E0E"/>
              </a:solidFill>
              <a:latin typeface="Montserrat"/>
              <a:ea typeface="Montserrat"/>
              <a:cs typeface="Montserrat"/>
              <a:sym typeface="Montserrat"/>
            </a:endParaRPr>
          </a:p>
          <a:p>
            <a:pPr marL="0" lvl="0" indent="0" algn="l" rtl="0">
              <a:lnSpc>
                <a:spcPct val="115000"/>
              </a:lnSpc>
              <a:spcBef>
                <a:spcPts val="0"/>
              </a:spcBef>
              <a:spcAft>
                <a:spcPts val="0"/>
              </a:spcAft>
              <a:buNone/>
            </a:pPr>
            <a:endParaRPr sz="1050" b="1">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Enhanced Accuracy</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Multi-Parameter Analysis</a:t>
            </a:r>
            <a:r>
              <a:rPr lang="en-GB" sz="1000">
                <a:solidFill>
                  <a:srgbClr val="0E0E0E"/>
                </a:solidFill>
                <a:latin typeface="Open Sans"/>
                <a:ea typeface="Open Sans"/>
                <a:cs typeface="Open Sans"/>
                <a:sym typeface="Open Sans"/>
              </a:rPr>
              <a:t>: Utilizes multiple parameters affecting total solar radiation output, ensuring higher accuracy in energy estimation.</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DGPS</a:t>
            </a:r>
            <a:r>
              <a:rPr lang="en-GB" sz="1000">
                <a:solidFill>
                  <a:srgbClr val="0E0E0E"/>
                </a:solidFill>
                <a:latin typeface="Open Sans"/>
                <a:ea typeface="Open Sans"/>
                <a:cs typeface="Open Sans"/>
                <a:sym typeface="Open Sans"/>
              </a:rPr>
              <a:t>: Differential GPS usage for accurate house judgement to avoid confusion between adjacent houses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Comprehensive Information</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User-Centric Data</a:t>
            </a:r>
            <a:r>
              <a:rPr lang="en-GB" sz="1000">
                <a:solidFill>
                  <a:srgbClr val="0E0E0E"/>
                </a:solidFill>
                <a:latin typeface="Open Sans"/>
                <a:ea typeface="Open Sans"/>
                <a:cs typeface="Open Sans"/>
                <a:sym typeface="Open Sans"/>
              </a:rPr>
              <a:t>: Provides additional useful information, such as the number of appliances supported, tailored to everyday users.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Intuitive User Interface</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Non-Technical Accessibility</a:t>
            </a:r>
            <a:r>
              <a:rPr lang="en-GB" sz="1000">
                <a:solidFill>
                  <a:srgbClr val="0E0E0E"/>
                </a:solidFill>
                <a:latin typeface="Open Sans"/>
                <a:ea typeface="Open Sans"/>
                <a:cs typeface="Open Sans"/>
                <a:sym typeface="Open Sans"/>
              </a:rPr>
              <a:t>: Designed for ease of use, making it accessible for non-technical users with a straightforward and informative interface.</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Advanced Features</a:t>
            </a:r>
            <a:r>
              <a:rPr lang="en-GB" sz="1000">
                <a:solidFill>
                  <a:srgbClr val="0E0E0E"/>
                </a:solidFill>
                <a:latin typeface="Open Sans"/>
                <a:ea typeface="Open Sans"/>
                <a:cs typeface="Open Sans"/>
                <a:sym typeface="Open Sans"/>
              </a:rPr>
              <a:t>:</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Off-Grid and On-Grid Options</a:t>
            </a:r>
            <a:r>
              <a:rPr lang="en-GB" sz="1000">
                <a:solidFill>
                  <a:srgbClr val="0E0E0E"/>
                </a:solidFill>
                <a:latin typeface="Open Sans"/>
                <a:ea typeface="Open Sans"/>
                <a:cs typeface="Open Sans"/>
                <a:sym typeface="Open Sans"/>
              </a:rPr>
              <a:t>: Offers recommendations based on user-specific electricity consumption patterns.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Optimal Solar Panel Selection</a:t>
            </a:r>
            <a:r>
              <a:rPr lang="en-GB" sz="1000">
                <a:solidFill>
                  <a:srgbClr val="0E0E0E"/>
                </a:solidFill>
                <a:latin typeface="Open Sans"/>
                <a:ea typeface="Open Sans"/>
                <a:cs typeface="Open Sans"/>
                <a:sym typeface="Open Sans"/>
              </a:rPr>
              <a:t>: Advises on the most suitable solar panel types and outputs, accounting for future energy needs.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Future Expansion Planning</a:t>
            </a:r>
            <a:r>
              <a:rPr lang="en-GB" sz="1000">
                <a:solidFill>
                  <a:srgbClr val="0E0E0E"/>
                </a:solidFill>
                <a:latin typeface="Open Sans"/>
                <a:ea typeface="Open Sans"/>
                <a:cs typeface="Open Sans"/>
                <a:sym typeface="Open Sans"/>
              </a:rPr>
              <a:t>: Includes considerations for scalability to accommodate increasing energy demands.</a:t>
            </a:r>
            <a:endParaRPr sz="1000">
              <a:solidFill>
                <a:srgbClr val="0E0E0E"/>
              </a:solidFill>
              <a:latin typeface="Open Sans"/>
              <a:ea typeface="Open Sans"/>
              <a:cs typeface="Open Sans"/>
              <a:sym typeface="Open Sans"/>
            </a:endParaRPr>
          </a:p>
          <a:p>
            <a:pPr marL="317500" lvl="0" indent="-317500" algn="l" rtl="0">
              <a:lnSpc>
                <a:spcPct val="115000"/>
              </a:lnSpc>
              <a:spcBef>
                <a:spcPts val="0"/>
              </a:spcBef>
              <a:spcAft>
                <a:spcPts val="0"/>
              </a:spcAft>
              <a:buNone/>
            </a:pPr>
            <a:endParaRPr sz="1000">
              <a:solidFill>
                <a:srgbClr val="0E0E0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1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07" name="Google Shape;107;p1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08" name="Google Shape;108;p19"/>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09" name="Google Shape;109;p19"/>
          <p:cNvSpPr txBox="1"/>
          <p:nvPr/>
        </p:nvSpPr>
        <p:spPr>
          <a:xfrm>
            <a:off x="109950" y="731825"/>
            <a:ext cx="8882100" cy="396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b="1">
                <a:solidFill>
                  <a:srgbClr val="0E0E0E"/>
                </a:solidFill>
                <a:latin typeface="Montserrat"/>
                <a:ea typeface="Montserrat"/>
                <a:cs typeface="Montserrat"/>
                <a:sym typeface="Montserrat"/>
              </a:rPr>
              <a:t>How will it be able to solve the problem?</a:t>
            </a:r>
            <a:endParaRPr sz="1800" b="1">
              <a:solidFill>
                <a:srgbClr val="0E0E0E"/>
              </a:solidFill>
              <a:latin typeface="Montserrat"/>
              <a:ea typeface="Montserrat"/>
              <a:cs typeface="Montserrat"/>
              <a:sym typeface="Montserrat"/>
            </a:endParaRPr>
          </a:p>
          <a:p>
            <a:pPr marL="0" lvl="0" indent="0" algn="l" rtl="0">
              <a:lnSpc>
                <a:spcPct val="115000"/>
              </a:lnSpc>
              <a:spcBef>
                <a:spcPts val="0"/>
              </a:spcBef>
              <a:spcAft>
                <a:spcPts val="0"/>
              </a:spcAft>
              <a:buNone/>
            </a:pPr>
            <a:endParaRPr sz="1050" b="1">
              <a:solidFill>
                <a:srgbClr val="0E0E0E"/>
              </a:solidFill>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Satellite Data Utilization:</a:t>
            </a:r>
            <a:r>
              <a:rPr lang="en-GB" sz="1050">
                <a:solidFill>
                  <a:srgbClr val="0E0E0E"/>
                </a:solidFill>
                <a:latin typeface="Open Sans"/>
                <a:ea typeface="Open Sans"/>
                <a:cs typeface="Open Sans"/>
                <a:sym typeface="Open Sans"/>
              </a:rPr>
              <a:t> Our solution leverages satellite data to estimate the potential solar energy generation for rooftops accurately.</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Personalized Recommendations:</a:t>
            </a:r>
            <a:r>
              <a:rPr lang="en-GB" sz="1050">
                <a:solidFill>
                  <a:srgbClr val="0E0E0E"/>
                </a:solidFill>
                <a:latin typeface="Open Sans"/>
                <a:ea typeface="Open Sans"/>
                <a:cs typeface="Open Sans"/>
                <a:sym typeface="Open Sans"/>
              </a:rPr>
              <a:t> Users receive precise information on the amount of solar energy they can generate and the optimal rooftop area needed to meet their daily electricity requirements.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Environmental Benefits:</a:t>
            </a:r>
            <a:r>
              <a:rPr lang="en-GB" sz="1050">
                <a:solidFill>
                  <a:srgbClr val="0E0E0E"/>
                </a:solidFill>
                <a:latin typeface="Open Sans"/>
                <a:ea typeface="Open Sans"/>
                <a:cs typeface="Open Sans"/>
                <a:sym typeface="Open Sans"/>
              </a:rPr>
              <a:t> By promoting the use of sustainable and renewable energy sources, our solution helps governments reduce pollution.</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Comprehensive User Interface:</a:t>
            </a:r>
            <a:r>
              <a:rPr lang="en-GB" sz="1050">
                <a:solidFill>
                  <a:srgbClr val="0E0E0E"/>
                </a:solidFill>
                <a:latin typeface="Open Sans"/>
                <a:ea typeface="Open Sans"/>
                <a:cs typeface="Open Sans"/>
                <a:sym typeface="Open Sans"/>
              </a:rPr>
              <a:t> Beyond solar energy estimation, our interface offers a wealth of information and guidance, becoming an end-to-end resource for solar panels.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Solar Panel Installation:</a:t>
            </a:r>
            <a:r>
              <a:rPr lang="en-GB" sz="1050">
                <a:solidFill>
                  <a:srgbClr val="0E0E0E"/>
                </a:solidFill>
                <a:latin typeface="Open Sans"/>
                <a:ea typeface="Open Sans"/>
                <a:cs typeface="Open Sans"/>
                <a:sym typeface="Open Sans"/>
              </a:rPr>
              <a:t> Step-by-step instructions for installing solar panels.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System Recommendations:</a:t>
            </a:r>
            <a:r>
              <a:rPr lang="en-GB" sz="1050">
                <a:solidFill>
                  <a:srgbClr val="0E0E0E"/>
                </a:solidFill>
                <a:latin typeface="Open Sans"/>
                <a:ea typeface="Open Sans"/>
                <a:cs typeface="Open Sans"/>
                <a:sym typeface="Open Sans"/>
              </a:rPr>
              <a:t> Tailored advice on the best solar panel systems based on user-specific needs.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Cost-Benefit Analysis:</a:t>
            </a:r>
            <a:r>
              <a:rPr lang="en-GB" sz="1050">
                <a:solidFill>
                  <a:srgbClr val="0E0E0E"/>
                </a:solidFill>
                <a:latin typeface="Open Sans"/>
                <a:ea typeface="Open Sans"/>
                <a:cs typeface="Open Sans"/>
                <a:sym typeface="Open Sans"/>
              </a:rPr>
              <a:t> Detailed financial analysis, including potential savings and return on investment.</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Maintenance Tips:</a:t>
            </a:r>
            <a:r>
              <a:rPr lang="en-GB" sz="1050">
                <a:solidFill>
                  <a:srgbClr val="0E0E0E"/>
                </a:solidFill>
                <a:latin typeface="Open Sans"/>
                <a:ea typeface="Open Sans"/>
                <a:cs typeface="Open Sans"/>
                <a:sym typeface="Open Sans"/>
              </a:rPr>
              <a:t> Guidelines for maintaining solar panels to ensure long-term efficiency.</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Future Expansion Planning:</a:t>
            </a:r>
            <a:r>
              <a:rPr lang="en-GB" sz="1050">
                <a:solidFill>
                  <a:srgbClr val="0E0E0E"/>
                </a:solidFill>
                <a:latin typeface="Open Sans"/>
                <a:ea typeface="Open Sans"/>
                <a:cs typeface="Open Sans"/>
                <a:sym typeface="Open Sans"/>
              </a:rPr>
              <a:t> Advice on scaling the system for future energy needs.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Decision-Making Support:</a:t>
            </a:r>
            <a:r>
              <a:rPr lang="en-GB" sz="1050">
                <a:solidFill>
                  <a:srgbClr val="0E0E0E"/>
                </a:solidFill>
                <a:latin typeface="Open Sans"/>
                <a:ea typeface="Open Sans"/>
                <a:cs typeface="Open Sans"/>
                <a:sym typeface="Open Sans"/>
              </a:rPr>
              <a:t> The platform can assist users in deciding between off-grid and on-grid systems based on their electricity consumption patterns.</a:t>
            </a:r>
            <a:endParaRPr sz="1050">
              <a:solidFill>
                <a:srgbClr val="0E0E0E"/>
              </a:solidFill>
              <a:latin typeface="Open Sans"/>
              <a:ea typeface="Open Sans"/>
              <a:cs typeface="Open Sans"/>
              <a:sym typeface="Open Sans"/>
            </a:endParaRPr>
          </a:p>
          <a:p>
            <a:pPr marL="457200" lvl="0" indent="-295275" algn="l" rtl="0">
              <a:lnSpc>
                <a:spcPct val="115000"/>
              </a:lnSpc>
              <a:spcBef>
                <a:spcPts val="0"/>
              </a:spcBef>
              <a:spcAft>
                <a:spcPts val="0"/>
              </a:spcAft>
              <a:buClr>
                <a:srgbClr val="0E0E0E"/>
              </a:buClr>
              <a:buSzPts val="1050"/>
              <a:buChar char="❖"/>
            </a:pPr>
            <a:r>
              <a:rPr lang="en-GB" sz="1050" b="1">
                <a:solidFill>
                  <a:srgbClr val="0E0E0E"/>
                </a:solidFill>
                <a:latin typeface="Open Sans"/>
                <a:ea typeface="Open Sans"/>
                <a:cs typeface="Open Sans"/>
                <a:sym typeface="Open Sans"/>
              </a:rPr>
              <a:t>Optimized Solar Panel Selection:</a:t>
            </a:r>
            <a:r>
              <a:rPr lang="en-GB" sz="1050">
                <a:solidFill>
                  <a:srgbClr val="0E0E0E"/>
                </a:solidFill>
                <a:latin typeface="Open Sans"/>
                <a:ea typeface="Open Sans"/>
                <a:cs typeface="Open Sans"/>
                <a:sym typeface="Open Sans"/>
              </a:rPr>
              <a:t> Recommendations for the most suitable type and output of solar panels, considering current and future energy requirements.</a:t>
            </a:r>
            <a:endParaRPr sz="1800">
              <a:solidFill>
                <a:srgbClr val="616161"/>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15" name="Google Shape;115;p2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16" name="Google Shape;116;p20"/>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17" name="Google Shape;117;p20"/>
          <p:cNvSpPr txBox="1"/>
          <p:nvPr/>
        </p:nvSpPr>
        <p:spPr>
          <a:xfrm>
            <a:off x="109950" y="731825"/>
            <a:ext cx="8882100" cy="4268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b="1">
                <a:solidFill>
                  <a:srgbClr val="0E0E0E"/>
                </a:solidFill>
                <a:latin typeface="Montserrat"/>
                <a:ea typeface="Montserrat"/>
                <a:cs typeface="Montserrat"/>
                <a:sym typeface="Montserrat"/>
              </a:rPr>
              <a:t>USP of the proposed solution.</a:t>
            </a:r>
            <a:endParaRPr sz="1800" b="1">
              <a:solidFill>
                <a:srgbClr val="0E0E0E"/>
              </a:solidFill>
              <a:latin typeface="Montserrat"/>
              <a:ea typeface="Montserrat"/>
              <a:cs typeface="Montserrat"/>
              <a:sym typeface="Montserrat"/>
            </a:endParaRPr>
          </a:p>
          <a:p>
            <a:pPr marL="0" lvl="0" indent="0" algn="l" rtl="0">
              <a:lnSpc>
                <a:spcPct val="115000"/>
              </a:lnSpc>
              <a:spcBef>
                <a:spcPts val="0"/>
              </a:spcBef>
              <a:spcAft>
                <a:spcPts val="0"/>
              </a:spcAft>
              <a:buNone/>
            </a:pPr>
            <a:endParaRPr sz="1050" b="1">
              <a:solidFill>
                <a:srgbClr val="0E0E0E"/>
              </a:solidFill>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Advanced Technology Integration:</a:t>
            </a:r>
            <a:endParaRPr sz="1000" b="1">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Satellite Image Analysis:</a:t>
            </a:r>
            <a:r>
              <a:rPr lang="en-GB" sz="1000">
                <a:solidFill>
                  <a:srgbClr val="0E0E0E"/>
                </a:solidFill>
                <a:latin typeface="Open Sans"/>
                <a:ea typeface="Open Sans"/>
                <a:cs typeface="Open Sans"/>
                <a:sym typeface="Open Sans"/>
              </a:rPr>
              <a:t> Employs state-of-the-art satellite imagery and data analytics to accurately estimate solar energy potential.</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Precision Energy Estimation:</a:t>
            </a:r>
            <a:r>
              <a:rPr lang="en-GB" sz="1000">
                <a:solidFill>
                  <a:srgbClr val="0E0E0E"/>
                </a:solidFill>
                <a:latin typeface="Open Sans"/>
                <a:ea typeface="Open Sans"/>
                <a:cs typeface="Open Sans"/>
                <a:sym typeface="Open Sans"/>
              </a:rPr>
              <a:t> Utilizes multiple parameters for highly accurate solar energy output predictions.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User-Friendly Interface:</a:t>
            </a:r>
            <a:endParaRPr sz="1000" b="1">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Intuitive Design:</a:t>
            </a:r>
            <a:r>
              <a:rPr lang="en-GB" sz="1000">
                <a:solidFill>
                  <a:srgbClr val="0E0E0E"/>
                </a:solidFill>
                <a:latin typeface="Open Sans"/>
                <a:ea typeface="Open Sans"/>
                <a:cs typeface="Open Sans"/>
                <a:sym typeface="Open Sans"/>
              </a:rPr>
              <a:t> Accessible and easy-to-navigate interface for both technical and non-technical users.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Comprehensive Information:</a:t>
            </a:r>
            <a:r>
              <a:rPr lang="en-GB" sz="1000">
                <a:solidFill>
                  <a:srgbClr val="0E0E0E"/>
                </a:solidFill>
                <a:latin typeface="Open Sans"/>
                <a:ea typeface="Open Sans"/>
                <a:cs typeface="Open Sans"/>
                <a:sym typeface="Open Sans"/>
              </a:rPr>
              <a:t> Provides detailed and actionable insights to inform user decisions.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End-to-End Solution:</a:t>
            </a:r>
            <a:endParaRPr sz="1000" b="1">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Installation Guidance:</a:t>
            </a:r>
            <a:r>
              <a:rPr lang="en-GB" sz="1000">
                <a:solidFill>
                  <a:srgbClr val="0E0E0E"/>
                </a:solidFill>
                <a:latin typeface="Open Sans"/>
                <a:ea typeface="Open Sans"/>
                <a:cs typeface="Open Sans"/>
                <a:sym typeface="Open Sans"/>
              </a:rPr>
              <a:t> Detailed, step-by-step instructions for seamless solar panel setup.</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Tailored System Recommendations:</a:t>
            </a:r>
            <a:r>
              <a:rPr lang="en-GB" sz="1000">
                <a:solidFill>
                  <a:srgbClr val="0E0E0E"/>
                </a:solidFill>
                <a:latin typeface="Open Sans"/>
                <a:ea typeface="Open Sans"/>
                <a:cs typeface="Open Sans"/>
                <a:sym typeface="Open Sans"/>
              </a:rPr>
              <a:t> Custom advice based on user-specific needs and energy consumption.</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Financial Analysis Tools:</a:t>
            </a:r>
            <a:r>
              <a:rPr lang="en-GB" sz="1000">
                <a:solidFill>
                  <a:srgbClr val="0E0E0E"/>
                </a:solidFill>
                <a:latin typeface="Open Sans"/>
                <a:ea typeface="Open Sans"/>
                <a:cs typeface="Open Sans"/>
                <a:sym typeface="Open Sans"/>
              </a:rPr>
              <a:t> Calculates potential savings, ROI, and payback periods.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Maintenance Guidelines:</a:t>
            </a:r>
            <a:r>
              <a:rPr lang="en-GB" sz="1000">
                <a:solidFill>
                  <a:srgbClr val="0E0E0E"/>
                </a:solidFill>
                <a:latin typeface="Open Sans"/>
                <a:ea typeface="Open Sans"/>
                <a:cs typeface="Open Sans"/>
                <a:sym typeface="Open Sans"/>
              </a:rPr>
              <a:t> Best practices for optimal panel performance and longevity.</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Scalability Planning:</a:t>
            </a:r>
            <a:r>
              <a:rPr lang="en-GB" sz="1000">
                <a:solidFill>
                  <a:srgbClr val="0E0E0E"/>
                </a:solidFill>
                <a:latin typeface="Open Sans"/>
                <a:ea typeface="Open Sans"/>
                <a:cs typeface="Open Sans"/>
                <a:sym typeface="Open Sans"/>
              </a:rPr>
              <a:t> Supports future expansion and energy needs assessment.</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Decision-Making Support:</a:t>
            </a:r>
            <a:endParaRPr sz="1000" b="1">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Off-Grid vs. On-Grid Analysis:</a:t>
            </a:r>
            <a:r>
              <a:rPr lang="en-GB" sz="1000">
                <a:solidFill>
                  <a:srgbClr val="0E0E0E"/>
                </a:solidFill>
                <a:latin typeface="Open Sans"/>
                <a:ea typeface="Open Sans"/>
                <a:cs typeface="Open Sans"/>
                <a:sym typeface="Open Sans"/>
              </a:rPr>
              <a:t> Informed recommendations based on consumption patterns.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Optimal Panel Selection:</a:t>
            </a:r>
            <a:r>
              <a:rPr lang="en-GB" sz="1000">
                <a:solidFill>
                  <a:srgbClr val="0E0E0E"/>
                </a:solidFill>
                <a:latin typeface="Open Sans"/>
                <a:ea typeface="Open Sans"/>
                <a:cs typeface="Open Sans"/>
                <a:sym typeface="Open Sans"/>
              </a:rPr>
              <a:t> Advises on the best solar panel types and outputs for current and future requirements.</a:t>
            </a:r>
            <a:endParaRPr sz="1000">
              <a:solidFill>
                <a:srgbClr val="0E0E0E"/>
              </a:solidFill>
              <a:latin typeface="Open Sans"/>
              <a:ea typeface="Open Sans"/>
              <a:cs typeface="Open Sans"/>
              <a:sym typeface="Open Sans"/>
            </a:endParaRPr>
          </a:p>
          <a:p>
            <a:pPr marL="457200" lvl="0"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Environmental Impact:</a:t>
            </a:r>
            <a:endParaRPr sz="1000" b="1">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Sustainable Energy Adoption:</a:t>
            </a:r>
            <a:r>
              <a:rPr lang="en-GB" sz="1000">
                <a:solidFill>
                  <a:srgbClr val="0E0E0E"/>
                </a:solidFill>
                <a:latin typeface="Open Sans"/>
                <a:ea typeface="Open Sans"/>
                <a:cs typeface="Open Sans"/>
                <a:sym typeface="Open Sans"/>
              </a:rPr>
              <a:t> Encourages renewable energy use, reducing pollution and greenhouse gas emissions.</a:t>
            </a:r>
            <a:endParaRPr sz="1000">
              <a:solidFill>
                <a:srgbClr val="0E0E0E"/>
              </a:solidFill>
              <a:latin typeface="Open Sans"/>
              <a:ea typeface="Open Sans"/>
              <a:cs typeface="Open Sans"/>
              <a:sym typeface="Open Sans"/>
            </a:endParaRPr>
          </a:p>
          <a:p>
            <a:pPr marL="914400" lvl="1" indent="-292100" algn="l" rtl="0">
              <a:lnSpc>
                <a:spcPct val="115000"/>
              </a:lnSpc>
              <a:spcBef>
                <a:spcPts val="0"/>
              </a:spcBef>
              <a:spcAft>
                <a:spcPts val="0"/>
              </a:spcAft>
              <a:buClr>
                <a:srgbClr val="0E0E0E"/>
              </a:buClr>
              <a:buSzPts val="1000"/>
              <a:buChar char="➢"/>
            </a:pPr>
            <a:r>
              <a:rPr lang="en-GB" sz="1000" b="1">
                <a:solidFill>
                  <a:srgbClr val="0E0E0E"/>
                </a:solidFill>
                <a:latin typeface="Open Sans"/>
                <a:ea typeface="Open Sans"/>
                <a:cs typeface="Open Sans"/>
                <a:sym typeface="Open Sans"/>
              </a:rPr>
              <a:t>Policy Alignment:</a:t>
            </a:r>
            <a:r>
              <a:rPr lang="en-GB" sz="1000">
                <a:solidFill>
                  <a:srgbClr val="0E0E0E"/>
                </a:solidFill>
                <a:latin typeface="Open Sans"/>
                <a:ea typeface="Open Sans"/>
                <a:cs typeface="Open Sans"/>
                <a:sym typeface="Open Sans"/>
              </a:rPr>
              <a:t> Supports government initiatives for sustainable energy adoption.</a:t>
            </a:r>
            <a:endParaRPr sz="1000">
              <a:solidFill>
                <a:srgbClr val="0E0E0E"/>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endParaRPr/>
          </a:p>
        </p:txBody>
      </p:sp>
      <p:sp>
        <p:nvSpPr>
          <p:cNvPr id="123" name="Google Shape;123;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SzPts val="1800"/>
              <a:buNone/>
            </a:pPr>
            <a:endParaRPr/>
          </a:p>
        </p:txBody>
      </p:sp>
      <p:pic>
        <p:nvPicPr>
          <p:cNvPr id="124" name="Google Shape;124;p21"/>
          <p:cNvPicPr preferRelativeResize="0"/>
          <p:nvPr/>
        </p:nvPicPr>
        <p:blipFill rotWithShape="1">
          <a:blip r:embed="rId3">
            <a:alphaModFix/>
          </a:blip>
          <a:srcRect/>
          <a:stretch/>
        </p:blipFill>
        <p:spPr>
          <a:xfrm>
            <a:off x="798" y="0"/>
            <a:ext cx="9142401" cy="5143499"/>
          </a:xfrm>
          <a:prstGeom prst="rect">
            <a:avLst/>
          </a:prstGeom>
          <a:noFill/>
          <a:ln>
            <a:noFill/>
          </a:ln>
        </p:spPr>
      </p:pic>
      <p:sp>
        <p:nvSpPr>
          <p:cNvPr id="125" name="Google Shape;125;p21"/>
          <p:cNvSpPr txBox="1"/>
          <p:nvPr/>
        </p:nvSpPr>
        <p:spPr>
          <a:xfrm>
            <a:off x="109950" y="731375"/>
            <a:ext cx="8845200" cy="411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1200"/>
              </a:spcAft>
              <a:buClr>
                <a:srgbClr val="000000"/>
              </a:buClr>
              <a:buSzPts val="1800"/>
              <a:buFont typeface="Arial"/>
              <a:buNone/>
            </a:pPr>
            <a:r>
              <a:rPr lang="en-GB" sz="1800" b="1">
                <a:latin typeface="Montserrat"/>
                <a:ea typeface="Montserrat"/>
                <a:cs typeface="Montserrat"/>
                <a:sym typeface="Montserrat"/>
              </a:rPr>
              <a:t>Prototype Video</a:t>
            </a:r>
            <a:endParaRPr sz="1800" b="1">
              <a:latin typeface="Montserrat"/>
              <a:ea typeface="Montserrat"/>
              <a:cs typeface="Montserrat"/>
              <a:sym typeface="Montserrat"/>
            </a:endParaRPr>
          </a:p>
        </p:txBody>
      </p:sp>
      <p:sp>
        <p:nvSpPr>
          <p:cNvPr id="126" name="Google Shape;126;p21">
            <a:hlinkClick r:id="rId4"/>
          </p:cNvPr>
          <p:cNvSpPr/>
          <p:nvPr/>
        </p:nvSpPr>
        <p:spPr>
          <a:xfrm>
            <a:off x="7173225" y="731375"/>
            <a:ext cx="1285200" cy="520500"/>
          </a:xfrm>
          <a:prstGeom prst="wedgeRectCallout">
            <a:avLst>
              <a:gd name="adj1" fmla="val -34487"/>
              <a:gd name="adj2" fmla="val 11415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1500" b="1" u="sng">
                <a:solidFill>
                  <a:schemeClr val="hlink"/>
                </a:solidFill>
                <a:latin typeface="Montserrat"/>
                <a:ea typeface="Montserrat"/>
                <a:cs typeface="Montserrat"/>
                <a:sym typeface="Montserrat"/>
                <a:hlinkClick r:id="rId5"/>
              </a:rPr>
              <a:t>Video Link</a:t>
            </a:r>
            <a:endParaRPr sz="1500" b="1">
              <a:latin typeface="Montserrat"/>
              <a:ea typeface="Montserrat"/>
              <a:cs typeface="Montserrat"/>
              <a:sym typeface="Montserrat"/>
            </a:endParaRPr>
          </a:p>
        </p:txBody>
      </p:sp>
      <p:sp>
        <p:nvSpPr>
          <p:cNvPr id="127" name="Google Shape;127;p21"/>
          <p:cNvSpPr txBox="1"/>
          <p:nvPr/>
        </p:nvSpPr>
        <p:spPr>
          <a:xfrm>
            <a:off x="311700" y="1142675"/>
            <a:ext cx="66231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dirty="0">
                <a:solidFill>
                  <a:schemeClr val="dk2"/>
                </a:solidFill>
                <a:latin typeface="Open Sans"/>
                <a:ea typeface="Open Sans"/>
                <a:cs typeface="Open Sans"/>
                <a:sym typeface="Open Sans"/>
              </a:rPr>
              <a:t>Video Link: </a:t>
            </a:r>
            <a:r>
              <a:rPr lang="en-GB" sz="1000" b="1" dirty="0">
                <a:solidFill>
                  <a:schemeClr val="hlink"/>
                </a:solidFill>
                <a:uFill>
                  <a:noFill/>
                </a:uFill>
                <a:latin typeface="Open Sans"/>
                <a:ea typeface="Open Sans"/>
                <a:cs typeface="Open Sans"/>
                <a:sym typeface="Open Sans"/>
                <a:hlinkClick r:id="rId4"/>
              </a:rPr>
              <a:t>https://youtu.be/M9qOAxuIxNg</a:t>
            </a:r>
            <a:endParaRPr sz="1000" b="1" dirty="0">
              <a:solidFill>
                <a:schemeClr val="dk2"/>
              </a:solidFill>
              <a:latin typeface="Open Sans"/>
              <a:ea typeface="Open Sans"/>
              <a:cs typeface="Open Sans"/>
              <a:sym typeface="Open Sans"/>
            </a:endParaRPr>
          </a:p>
        </p:txBody>
      </p:sp>
      <p:sp>
        <p:nvSpPr>
          <p:cNvPr id="128" name="Google Shape;128;p21">
            <a:hlinkClick r:id="rId6"/>
          </p:cNvPr>
          <p:cNvSpPr txBox="1"/>
          <p:nvPr/>
        </p:nvSpPr>
        <p:spPr>
          <a:xfrm>
            <a:off x="124975" y="1700325"/>
            <a:ext cx="5627100" cy="321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2"/>
              </a:solidFill>
            </a:endParaRPr>
          </a:p>
        </p:txBody>
      </p:sp>
      <p:pic>
        <p:nvPicPr>
          <p:cNvPr id="129" name="Google Shape;129;p21">
            <a:hlinkClick r:id="rId4"/>
          </p:cNvPr>
          <p:cNvPicPr preferRelativeResize="0"/>
          <p:nvPr/>
        </p:nvPicPr>
        <p:blipFill rotWithShape="1">
          <a:blip r:embed="rId7">
            <a:alphaModFix/>
          </a:blip>
          <a:srcRect l="760" t="17735" r="503" b="6178"/>
          <a:stretch/>
        </p:blipFill>
        <p:spPr>
          <a:xfrm>
            <a:off x="1221000" y="1481375"/>
            <a:ext cx="6623099" cy="3481032"/>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1878</Words>
  <Application>Microsoft Office PowerPoint</Application>
  <PresentationFormat>On-screen Show (16:9)</PresentationFormat>
  <Paragraphs>149</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Open Sans</vt:lpstr>
      <vt:lpstr>Open Sans SemiBold</vt:lpstr>
      <vt:lpstr>Montserrat</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Nakshatra Joshi</dc:creator>
  <cp:lastModifiedBy>Nakshatra Joshi</cp:lastModifiedBy>
  <cp:revision>1</cp:revision>
  <dcterms:modified xsi:type="dcterms:W3CDTF">2024-07-26T18:02:32Z</dcterms:modified>
</cp:coreProperties>
</file>